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7"/>
  </p:notesMasterIdLst>
  <p:sldIdLst>
    <p:sldId id="265"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304"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5" r:id="rId42"/>
    <p:sldId id="306" r:id="rId43"/>
    <p:sldId id="307" r:id="rId44"/>
    <p:sldId id="308"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Malik" userId="b038f0c95dfac187" providerId="LiveId" clId="{B0D79C6B-BCB3-4237-813D-7D28DB998347}"/>
    <pc:docChg chg="custSel modSld">
      <pc:chgData name="Mohit Malik" userId="b038f0c95dfac187" providerId="LiveId" clId="{B0D79C6B-BCB3-4237-813D-7D28DB998347}" dt="2023-08-26T14:52:33.929" v="178" actId="20577"/>
      <pc:docMkLst>
        <pc:docMk/>
      </pc:docMkLst>
      <pc:sldChg chg="modSp mod">
        <pc:chgData name="Mohit Malik" userId="b038f0c95dfac187" providerId="LiveId" clId="{B0D79C6B-BCB3-4237-813D-7D28DB998347}" dt="2023-08-26T14:52:33.929" v="178" actId="20577"/>
        <pc:sldMkLst>
          <pc:docMk/>
          <pc:sldMk cId="1679049272" sldId="265"/>
        </pc:sldMkLst>
        <pc:spChg chg="mod">
          <ac:chgData name="Mohit Malik" userId="b038f0c95dfac187" providerId="LiveId" clId="{B0D79C6B-BCB3-4237-813D-7D28DB998347}" dt="2023-08-26T14:52:33.929" v="178" actId="20577"/>
          <ac:spMkLst>
            <pc:docMk/>
            <pc:sldMk cId="1679049272" sldId="265"/>
            <ac:spMk id="3" creationId="{0E368425-7613-DF60-38D2-840D525EF406}"/>
          </ac:spMkLst>
        </pc:spChg>
      </pc:sldChg>
      <pc:sldChg chg="modSp mod">
        <pc:chgData name="Mohit Malik" userId="b038f0c95dfac187" providerId="LiveId" clId="{B0D79C6B-BCB3-4237-813D-7D28DB998347}" dt="2023-08-23T09:29:02.029" v="2" actId="14100"/>
        <pc:sldMkLst>
          <pc:docMk/>
          <pc:sldMk cId="202284145" sldId="279"/>
        </pc:sldMkLst>
        <pc:picChg chg="mod">
          <ac:chgData name="Mohit Malik" userId="b038f0c95dfac187" providerId="LiveId" clId="{B0D79C6B-BCB3-4237-813D-7D28DB998347}" dt="2023-08-23T09:29:02.029" v="2" actId="14100"/>
          <ac:picMkLst>
            <pc:docMk/>
            <pc:sldMk cId="202284145" sldId="279"/>
            <ac:picMk id="4" creationId="{D6F2BB4F-8AB2-D7B5-9448-61156DB8C418}"/>
          </ac:picMkLst>
        </pc:picChg>
      </pc:sldChg>
      <pc:sldChg chg="modSp mod">
        <pc:chgData name="Mohit Malik" userId="b038f0c95dfac187" providerId="LiveId" clId="{B0D79C6B-BCB3-4237-813D-7D28DB998347}" dt="2023-08-24T06:23:36.189" v="5" actId="14100"/>
        <pc:sldMkLst>
          <pc:docMk/>
          <pc:sldMk cId="3047786088" sldId="293"/>
        </pc:sldMkLst>
        <pc:picChg chg="mod">
          <ac:chgData name="Mohit Malik" userId="b038f0c95dfac187" providerId="LiveId" clId="{B0D79C6B-BCB3-4237-813D-7D28DB998347}" dt="2023-08-24T06:23:36.189" v="5" actId="14100"/>
          <ac:picMkLst>
            <pc:docMk/>
            <pc:sldMk cId="3047786088" sldId="293"/>
            <ac:picMk id="5" creationId="{6968271B-C492-9835-BB78-29C6853CFA78}"/>
          </ac:picMkLst>
        </pc:picChg>
      </pc:sldChg>
      <pc:sldChg chg="modSp mod">
        <pc:chgData name="Mohit Malik" userId="b038f0c95dfac187" providerId="LiveId" clId="{B0D79C6B-BCB3-4237-813D-7D28DB998347}" dt="2023-08-24T06:24:40.394" v="8" actId="14100"/>
        <pc:sldMkLst>
          <pc:docMk/>
          <pc:sldMk cId="3472942263" sldId="294"/>
        </pc:sldMkLst>
        <pc:picChg chg="mod">
          <ac:chgData name="Mohit Malik" userId="b038f0c95dfac187" providerId="LiveId" clId="{B0D79C6B-BCB3-4237-813D-7D28DB998347}" dt="2023-08-24T06:24:40.394" v="8" actId="14100"/>
          <ac:picMkLst>
            <pc:docMk/>
            <pc:sldMk cId="3472942263" sldId="294"/>
            <ac:picMk id="5" creationId="{9D7D2ED9-8AC5-625F-A60E-E7CFBBDFD5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968D2-F6F8-4ED4-8421-27921AFB380B}" type="datetimeFigureOut">
              <a:rPr lang="en-IN" smtClean="0"/>
              <a:t>26-08-2023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99963-2386-4AB7-9C0F-9FD9235C13AE}" type="slidenum">
              <a:rPr lang="en-IN" smtClean="0"/>
              <a:t>‹#›</a:t>
            </a:fld>
            <a:endParaRPr lang="en-IN"/>
          </a:p>
        </p:txBody>
      </p:sp>
    </p:spTree>
    <p:extLst>
      <p:ext uri="{BB962C8B-B14F-4D97-AF65-F5344CB8AC3E}">
        <p14:creationId xmlns:p14="http://schemas.microsoft.com/office/powerpoint/2010/main" val="4180377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699963-2386-4AB7-9C0F-9FD9235C13AE}" type="slidenum">
              <a:rPr lang="en-IN" smtClean="0"/>
              <a:t>2</a:t>
            </a:fld>
            <a:endParaRPr lang="en-IN"/>
          </a:p>
        </p:txBody>
      </p:sp>
    </p:spTree>
    <p:extLst>
      <p:ext uri="{BB962C8B-B14F-4D97-AF65-F5344CB8AC3E}">
        <p14:creationId xmlns:p14="http://schemas.microsoft.com/office/powerpoint/2010/main" val="2267637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13ADD7E-1A66-4A92-BB2C-E333D93433CF}" type="slidenum">
              <a:rPr lang="en-IN" smtClean="0"/>
              <a:t>‹#›</a:t>
            </a:fld>
            <a:endParaRPr lang="en-IN"/>
          </a:p>
        </p:txBody>
      </p:sp>
    </p:spTree>
    <p:extLst>
      <p:ext uri="{BB962C8B-B14F-4D97-AF65-F5344CB8AC3E}">
        <p14:creationId xmlns:p14="http://schemas.microsoft.com/office/powerpoint/2010/main" val="370261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F79AA-E8F5-40F1-B191-AAE1CED03462}"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400161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454248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13473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010630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EF79AA-E8F5-40F1-B191-AAE1CED03462}" type="datetimeFigureOut">
              <a:rPr lang="en-IN" smtClean="0"/>
              <a:t>26-08-2023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421875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EF79AA-E8F5-40F1-B191-AAE1CED03462}" type="datetimeFigureOut">
              <a:rPr lang="en-IN" smtClean="0"/>
              <a:t>26-08-2023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3555172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708859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95942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145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F79AA-E8F5-40F1-B191-AAE1CED03462}" type="datetimeFigureOut">
              <a:rPr lang="en-IN" smtClean="0"/>
              <a:t>26-08-2023</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90451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F79AA-E8F5-40F1-B191-AAE1CED03462}"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02560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F79AA-E8F5-40F1-B191-AAE1CED03462}" type="datetimeFigureOut">
              <a:rPr lang="en-IN" smtClean="0"/>
              <a:t>26-08-2023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417595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F79AA-E8F5-40F1-B191-AAE1CED03462}" type="datetimeFigureOut">
              <a:rPr lang="en-IN" smtClean="0"/>
              <a:t>26-08-2023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70904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F79AA-E8F5-40F1-B191-AAE1CED03462}" type="datetimeFigureOut">
              <a:rPr lang="en-IN" smtClean="0"/>
              <a:t>26-08-2023</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71207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F79AA-E8F5-40F1-B191-AAE1CED03462}"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107541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F79AA-E8F5-40F1-B191-AAE1CED03462}" type="datetimeFigureOut">
              <a:rPr lang="en-IN" smtClean="0"/>
              <a:t>26-08-2023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13ADD7E-1A66-4A92-BB2C-E333D93433CF}" type="slidenum">
              <a:rPr lang="en-IN" smtClean="0"/>
              <a:t>‹#›</a:t>
            </a:fld>
            <a:endParaRPr lang="en-IN"/>
          </a:p>
        </p:txBody>
      </p:sp>
    </p:spTree>
    <p:extLst>
      <p:ext uri="{BB962C8B-B14F-4D97-AF65-F5344CB8AC3E}">
        <p14:creationId xmlns:p14="http://schemas.microsoft.com/office/powerpoint/2010/main" val="2850033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3EF79AA-E8F5-40F1-B191-AAE1CED03462}" type="datetimeFigureOut">
              <a:rPr lang="en-IN" smtClean="0"/>
              <a:t>26-08-2023</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13ADD7E-1A66-4A92-BB2C-E333D93433CF}" type="slidenum">
              <a:rPr lang="en-IN" smtClean="0"/>
              <a:t>‹#›</a:t>
            </a:fld>
            <a:endParaRPr lang="en-IN"/>
          </a:p>
        </p:txBody>
      </p:sp>
    </p:spTree>
    <p:extLst>
      <p:ext uri="{BB962C8B-B14F-4D97-AF65-F5344CB8AC3E}">
        <p14:creationId xmlns:p14="http://schemas.microsoft.com/office/powerpoint/2010/main" val="32116461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1-C54B-05A0-A5DD-578D9CAED169}"/>
              </a:ext>
            </a:extLst>
          </p:cNvPr>
          <p:cNvSpPr>
            <a:spLocks noGrp="1"/>
          </p:cNvSpPr>
          <p:nvPr>
            <p:ph type="title"/>
          </p:nvPr>
        </p:nvSpPr>
        <p:spPr/>
        <p:txBody>
          <a:bodyPr/>
          <a:lstStyle/>
          <a:p>
            <a:r>
              <a:rPr lang="en-IN" dirty="0"/>
              <a:t>                                 </a:t>
            </a:r>
            <a:r>
              <a:rPr lang="en-IN" dirty="0" err="1"/>
              <a:t>Lec</a:t>
            </a:r>
            <a:r>
              <a:rPr lang="en-IN" dirty="0"/>
              <a:t>  -10</a:t>
            </a:r>
          </a:p>
        </p:txBody>
      </p:sp>
      <p:sp>
        <p:nvSpPr>
          <p:cNvPr id="3" name="Content Placeholder 2">
            <a:extLst>
              <a:ext uri="{FF2B5EF4-FFF2-40B4-BE49-F238E27FC236}">
                <a16:creationId xmlns:a16="http://schemas.microsoft.com/office/drawing/2014/main" id="{0E368425-7613-DF60-38D2-840D525EF406}"/>
              </a:ext>
            </a:extLst>
          </p:cNvPr>
          <p:cNvSpPr>
            <a:spLocks noGrp="1"/>
          </p:cNvSpPr>
          <p:nvPr>
            <p:ph idx="1"/>
          </p:nvPr>
        </p:nvSpPr>
        <p:spPr>
          <a:xfrm>
            <a:off x="838200" y="1825625"/>
            <a:ext cx="11292840" cy="4351338"/>
          </a:xfrm>
        </p:spPr>
        <p:txBody>
          <a:bodyPr/>
          <a:lstStyle/>
          <a:p>
            <a:pPr marL="0" indent="0" algn="l">
              <a:buNone/>
            </a:pPr>
            <a:endParaRPr lang="en-IN" sz="1800" b="0" i="0" u="none" strike="noStrike" baseline="0" dirty="0">
              <a:latin typeface="Times New Roman" panose="02020603050405020304" pitchFamily="18" charset="0"/>
            </a:endParaRPr>
          </a:p>
          <a:p>
            <a:pPr marL="0" indent="0" algn="l">
              <a:buNone/>
            </a:pPr>
            <a:endParaRPr lang="en-IN" sz="1800" dirty="0">
              <a:latin typeface="Times New Roman" panose="02020603050405020304" pitchFamily="18" charset="0"/>
            </a:endParaRPr>
          </a:p>
          <a:p>
            <a:pPr marL="0" indent="0" algn="l">
              <a:buNone/>
            </a:pPr>
            <a:r>
              <a:rPr lang="en-IN" sz="1800" b="0" i="0" u="none" strike="noStrike" baseline="0" dirty="0">
                <a:latin typeface="Times New Roman" panose="02020603050405020304" pitchFamily="18" charset="0"/>
              </a:rPr>
              <a:t>                                                                 </a:t>
            </a:r>
          </a:p>
          <a:p>
            <a:pPr marL="0" indent="0" algn="l">
              <a:buNone/>
            </a:pPr>
            <a:r>
              <a:rPr lang="en-IN" dirty="0">
                <a:latin typeface="Times New Roman" panose="02020603050405020304" pitchFamily="18" charset="0"/>
              </a:rPr>
              <a:t>                                                                                  Unit –II</a:t>
            </a:r>
          </a:p>
          <a:p>
            <a:pPr marL="0" indent="0" algn="l">
              <a:buNone/>
            </a:pPr>
            <a:r>
              <a:rPr lang="en-IN" sz="1800" b="0" i="0" u="none" strike="noStrike" baseline="0" dirty="0">
                <a:latin typeface="Times New Roman" panose="02020603050405020304" pitchFamily="18" charset="0"/>
              </a:rPr>
              <a:t>                                                                          </a:t>
            </a:r>
            <a:r>
              <a:rPr lang="en-IN" sz="1800" b="1" i="0" u="none" strike="noStrike" baseline="0" dirty="0">
                <a:latin typeface="Times New Roman" panose="02020603050405020304" pitchFamily="18" charset="0"/>
              </a:rPr>
              <a:t>PHYSICAL LAYER: </a:t>
            </a:r>
          </a:p>
          <a:p>
            <a:pPr marL="0" indent="0" algn="l">
              <a:buNone/>
            </a:pPr>
            <a:r>
              <a:rPr lang="en-IN" sz="1800" dirty="0">
                <a:latin typeface="Times New Roman" panose="02020603050405020304" pitchFamily="18" charset="0"/>
              </a:rPr>
              <a:t> ( </a:t>
            </a:r>
            <a:r>
              <a:rPr lang="en-IN" sz="1800" b="0" i="0" u="none" strike="noStrike" baseline="0" dirty="0">
                <a:latin typeface="Times New Roman" panose="02020603050405020304" pitchFamily="18" charset="0"/>
              </a:rPr>
              <a:t>(</a:t>
            </a:r>
            <a:r>
              <a:rPr lang="en-IN" sz="1600" b="1" i="0" u="none" strike="noStrike" baseline="0" dirty="0">
                <a:latin typeface="Times New Roman" panose="02020603050405020304" pitchFamily="18" charset="0"/>
              </a:rPr>
              <a:t>Transmission Impairments and Performance, Transmission</a:t>
            </a:r>
            <a:r>
              <a:rPr lang="en-IN" sz="1600" b="1" dirty="0">
                <a:latin typeface="Times New Roman" panose="02020603050405020304" pitchFamily="18" charset="0"/>
              </a:rPr>
              <a:t> </a:t>
            </a:r>
            <a:r>
              <a:rPr lang="en-IN" sz="1600" b="1" i="0" u="none" strike="noStrike" baseline="0" dirty="0">
                <a:latin typeface="Times New Roman" panose="02020603050405020304" pitchFamily="18" charset="0"/>
              </a:rPr>
              <a:t>media like Guided and Unguided media , Cabling standards))</a:t>
            </a:r>
            <a:endParaRPr lang="en-IN" sz="1600" b="1" dirty="0"/>
          </a:p>
        </p:txBody>
      </p:sp>
    </p:spTree>
    <p:extLst>
      <p:ext uri="{BB962C8B-B14F-4D97-AF65-F5344CB8AC3E}">
        <p14:creationId xmlns:p14="http://schemas.microsoft.com/office/powerpoint/2010/main" val="1679049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9FE3-4CE5-675A-114B-B93C9B005E85}"/>
              </a:ext>
            </a:extLst>
          </p:cNvPr>
          <p:cNvSpPr>
            <a:spLocks noGrp="1"/>
          </p:cNvSpPr>
          <p:nvPr>
            <p:ph type="title"/>
          </p:nvPr>
        </p:nvSpPr>
        <p:spPr>
          <a:xfrm>
            <a:off x="1298602" y="583987"/>
            <a:ext cx="8617765" cy="1096645"/>
          </a:xfrm>
        </p:spPr>
        <p:txBody>
          <a:bodyPr/>
          <a:lstStyle/>
          <a:p>
            <a:r>
              <a:rPr lang="en-IN" dirty="0"/>
              <a:t>           What is Noise </a:t>
            </a:r>
            <a:r>
              <a:rPr lang="en-US" dirty="0"/>
              <a:t>Impairment</a:t>
            </a:r>
            <a:r>
              <a:rPr lang="en-IN" dirty="0"/>
              <a:t>?</a:t>
            </a:r>
            <a:br>
              <a:rPr lang="en-IN" dirty="0"/>
            </a:br>
            <a:endParaRPr lang="en-IN" dirty="0"/>
          </a:p>
        </p:txBody>
      </p:sp>
      <p:sp>
        <p:nvSpPr>
          <p:cNvPr id="3" name="Content Placeholder 2">
            <a:extLst>
              <a:ext uri="{FF2B5EF4-FFF2-40B4-BE49-F238E27FC236}">
                <a16:creationId xmlns:a16="http://schemas.microsoft.com/office/drawing/2014/main" id="{666D3A24-273F-BEF3-3313-953F79EE1745}"/>
              </a:ext>
            </a:extLst>
          </p:cNvPr>
          <p:cNvSpPr>
            <a:spLocks noGrp="1"/>
          </p:cNvSpPr>
          <p:nvPr>
            <p:ph idx="1"/>
          </p:nvPr>
        </p:nvSpPr>
        <p:spPr>
          <a:xfrm>
            <a:off x="1154954" y="2603500"/>
            <a:ext cx="11170236" cy="3416300"/>
          </a:xfrm>
        </p:spPr>
        <p:txBody>
          <a:bodyPr/>
          <a:lstStyle/>
          <a:p>
            <a:r>
              <a:rPr lang="en-US" dirty="0"/>
              <a:t>Noise Impairment occurs when an unwanted signal is inserted between transmission and reception. </a:t>
            </a:r>
          </a:p>
          <a:p>
            <a:endParaRPr lang="en-US" dirty="0"/>
          </a:p>
          <a:p>
            <a:pPr marL="0" indent="0">
              <a:buNone/>
            </a:pPr>
            <a:endParaRPr lang="en-IN" dirty="0"/>
          </a:p>
        </p:txBody>
      </p:sp>
      <p:pic>
        <p:nvPicPr>
          <p:cNvPr id="5" name="Picture 4">
            <a:extLst>
              <a:ext uri="{FF2B5EF4-FFF2-40B4-BE49-F238E27FC236}">
                <a16:creationId xmlns:a16="http://schemas.microsoft.com/office/drawing/2014/main" id="{31D2A7C9-44D8-1A67-039A-F86205A06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595" y="3595246"/>
            <a:ext cx="9197788" cy="2736397"/>
          </a:xfrm>
          <a:prstGeom prst="rect">
            <a:avLst/>
          </a:prstGeom>
        </p:spPr>
      </p:pic>
    </p:spTree>
    <p:extLst>
      <p:ext uri="{BB962C8B-B14F-4D97-AF65-F5344CB8AC3E}">
        <p14:creationId xmlns:p14="http://schemas.microsoft.com/office/powerpoint/2010/main" val="88971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97272-11FF-FBF2-ABA9-1E9714252A05}"/>
              </a:ext>
            </a:extLst>
          </p:cNvPr>
          <p:cNvSpPr>
            <a:spLocks noGrp="1"/>
          </p:cNvSpPr>
          <p:nvPr>
            <p:ph type="title"/>
          </p:nvPr>
        </p:nvSpPr>
        <p:spPr/>
        <p:txBody>
          <a:bodyPr/>
          <a:lstStyle/>
          <a:p>
            <a:r>
              <a:rPr lang="en-IN" dirty="0"/>
              <a:t>             Types  of  Noise </a:t>
            </a:r>
            <a:r>
              <a:rPr lang="en-US" dirty="0"/>
              <a:t>Impairment</a:t>
            </a:r>
            <a:r>
              <a:rPr lang="en-IN" dirty="0"/>
              <a:t>?</a:t>
            </a:r>
            <a:br>
              <a:rPr lang="en-IN" dirty="0"/>
            </a:br>
            <a:r>
              <a:rPr lang="en-IN" dirty="0"/>
              <a:t> </a:t>
            </a:r>
          </a:p>
        </p:txBody>
      </p:sp>
      <p:sp>
        <p:nvSpPr>
          <p:cNvPr id="7" name="Content Placeholder 6">
            <a:extLst>
              <a:ext uri="{FF2B5EF4-FFF2-40B4-BE49-F238E27FC236}">
                <a16:creationId xmlns:a16="http://schemas.microsoft.com/office/drawing/2014/main" id="{DF1124F2-DEE7-2575-A2E7-1C023DF3B8A7}"/>
              </a:ext>
            </a:extLst>
          </p:cNvPr>
          <p:cNvSpPr>
            <a:spLocks noGrp="1"/>
          </p:cNvSpPr>
          <p:nvPr>
            <p:ph idx="1"/>
          </p:nvPr>
        </p:nvSpPr>
        <p:spPr>
          <a:xfrm>
            <a:off x="1154954" y="2198297"/>
            <a:ext cx="11037046" cy="4532915"/>
          </a:xfrm>
        </p:spPr>
        <p:txBody>
          <a:bodyPr>
            <a:normAutofit/>
          </a:bodyPr>
          <a:lstStyle/>
          <a:p>
            <a:r>
              <a:rPr lang="en-US" sz="1400" dirty="0"/>
              <a:t>Noise is another cause of impairment. </a:t>
            </a:r>
          </a:p>
          <a:p>
            <a:pPr marL="0" indent="0" algn="just">
              <a:buNone/>
            </a:pPr>
            <a:r>
              <a:rPr lang="en-US" sz="1400" dirty="0"/>
              <a:t>       Several types of noise, such as thermal noise, induced  noise, crosstalk, and impulse noise, may corrupt the signal.</a:t>
            </a:r>
          </a:p>
          <a:p>
            <a:pPr algn="just">
              <a:buFont typeface="Wingdings" panose="05000000000000000000" pitchFamily="2" charset="2"/>
              <a:buChar char="q"/>
            </a:pPr>
            <a:r>
              <a:rPr lang="en-US" sz="1400" dirty="0"/>
              <a:t>Thermal noise is the random motion of electrons in a wire, which creates an extra signal  not originally sent by the transmitter. </a:t>
            </a:r>
          </a:p>
          <a:p>
            <a:pPr algn="just">
              <a:buFont typeface="Wingdings" panose="05000000000000000000" pitchFamily="2" charset="2"/>
              <a:buChar char="q"/>
            </a:pPr>
            <a:r>
              <a:rPr lang="en-US" sz="1400" dirty="0"/>
              <a:t> Induced noise comes from sources such as motors and appliances. These devices act as a   sending antenna, and the transmission medium acts as the receiving antenna.</a:t>
            </a:r>
          </a:p>
          <a:p>
            <a:pPr algn="just">
              <a:buFont typeface="Wingdings" panose="05000000000000000000" pitchFamily="2" charset="2"/>
              <a:buChar char="q"/>
            </a:pPr>
            <a:r>
              <a:rPr lang="en-US" sz="1400" dirty="0"/>
              <a:t> Crosstalk is the effect of one wire on the other. One wire acts as a sending antenna and the  other as the receiving antenna.</a:t>
            </a:r>
          </a:p>
          <a:p>
            <a:pPr algn="just">
              <a:buFont typeface="Wingdings" panose="05000000000000000000" pitchFamily="2" charset="2"/>
              <a:buChar char="q"/>
            </a:pPr>
            <a:r>
              <a:rPr lang="en-US" sz="1400" dirty="0"/>
              <a:t>Impulse noise is a spike (a signal with high energy in a very short time) that comes from  power lines, lightning, and so on </a:t>
            </a:r>
            <a:r>
              <a:rPr lang="en-US" dirty="0"/>
              <a:t>.</a:t>
            </a:r>
            <a:endParaRPr lang="en-IN" dirty="0"/>
          </a:p>
        </p:txBody>
      </p:sp>
      <p:pic>
        <p:nvPicPr>
          <p:cNvPr id="9" name="Picture 8">
            <a:extLst>
              <a:ext uri="{FF2B5EF4-FFF2-40B4-BE49-F238E27FC236}">
                <a16:creationId xmlns:a16="http://schemas.microsoft.com/office/drawing/2014/main" id="{F7AB8408-6DE0-D925-FD2B-444A29002EA2}"/>
              </a:ext>
            </a:extLst>
          </p:cNvPr>
          <p:cNvPicPr>
            <a:picLocks noChangeAspect="1"/>
          </p:cNvPicPr>
          <p:nvPr/>
        </p:nvPicPr>
        <p:blipFill>
          <a:blip r:embed="rId2"/>
          <a:stretch>
            <a:fillRect/>
          </a:stretch>
        </p:blipFill>
        <p:spPr>
          <a:xfrm>
            <a:off x="1751960" y="5067619"/>
            <a:ext cx="8836639" cy="1790381"/>
          </a:xfrm>
          <a:prstGeom prst="rect">
            <a:avLst/>
          </a:prstGeom>
        </p:spPr>
      </p:pic>
    </p:spTree>
    <p:extLst>
      <p:ext uri="{BB962C8B-B14F-4D97-AF65-F5344CB8AC3E}">
        <p14:creationId xmlns:p14="http://schemas.microsoft.com/office/powerpoint/2010/main" val="196819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BEA2-90EE-8E66-2524-89A43C0B446C}"/>
              </a:ext>
            </a:extLst>
          </p:cNvPr>
          <p:cNvSpPr>
            <a:spLocks noGrp="1"/>
          </p:cNvSpPr>
          <p:nvPr>
            <p:ph type="title"/>
          </p:nvPr>
        </p:nvSpPr>
        <p:spPr>
          <a:xfrm>
            <a:off x="1154954" y="973668"/>
            <a:ext cx="9825530" cy="706964"/>
          </a:xfrm>
        </p:spPr>
        <p:txBody>
          <a:bodyPr/>
          <a:lstStyle/>
          <a:p>
            <a:r>
              <a:rPr lang="en-IN" sz="3600" b="1" i="0" u="none" strike="noStrike" baseline="0" dirty="0">
                <a:latin typeface="Times New Roman" panose="02020603050405020304" pitchFamily="18" charset="0"/>
              </a:rPr>
              <a:t>Transmission Impairments and Performance .</a:t>
            </a:r>
            <a:endParaRPr lang="en-IN" dirty="0"/>
          </a:p>
        </p:txBody>
      </p:sp>
      <p:sp>
        <p:nvSpPr>
          <p:cNvPr id="3" name="Content Placeholder 2">
            <a:extLst>
              <a:ext uri="{FF2B5EF4-FFF2-40B4-BE49-F238E27FC236}">
                <a16:creationId xmlns:a16="http://schemas.microsoft.com/office/drawing/2014/main" id="{7E155CEC-FA2C-55B1-D614-6099F2F804C2}"/>
              </a:ext>
            </a:extLst>
          </p:cNvPr>
          <p:cNvSpPr>
            <a:spLocks noGrp="1"/>
          </p:cNvSpPr>
          <p:nvPr>
            <p:ph idx="1"/>
          </p:nvPr>
        </p:nvSpPr>
        <p:spPr>
          <a:xfrm>
            <a:off x="1154954" y="2603499"/>
            <a:ext cx="10724562" cy="3997085"/>
          </a:xfrm>
        </p:spPr>
        <p:txBody>
          <a:bodyPr/>
          <a:lstStyle/>
          <a:p>
            <a:pPr marL="0" indent="0">
              <a:buNone/>
            </a:pPr>
            <a:r>
              <a:rPr lang="en-US" dirty="0"/>
              <a:t>                                                   Performance</a:t>
            </a:r>
          </a:p>
          <a:p>
            <a:pPr algn="just">
              <a:buFont typeface="Wingdings" panose="05000000000000000000" pitchFamily="2" charset="2"/>
              <a:buChar char="q"/>
            </a:pPr>
            <a:r>
              <a:rPr lang="en-US" dirty="0"/>
              <a:t> Performance  refers to measures of service quality of a network as seen by the customer. </a:t>
            </a:r>
          </a:p>
          <a:p>
            <a:pPr marL="0" indent="0" algn="just">
              <a:buNone/>
            </a:pPr>
            <a:endParaRPr lang="en-US" dirty="0"/>
          </a:p>
          <a:p>
            <a:pPr algn="just">
              <a:buFont typeface="Wingdings" panose="05000000000000000000" pitchFamily="2" charset="2"/>
              <a:buChar char="q"/>
            </a:pPr>
            <a:r>
              <a:rPr lang="en-US" dirty="0"/>
              <a:t>Also, it is the analysis and review of collective network statistics, to define the quality of services offered by the underlying computer network.</a:t>
            </a:r>
          </a:p>
          <a:p>
            <a:pPr marL="0" indent="0" algn="just">
              <a:buNone/>
            </a:pPr>
            <a:endParaRPr lang="en-US" dirty="0"/>
          </a:p>
          <a:p>
            <a:pPr algn="just">
              <a:buFont typeface="Wingdings" panose="05000000000000000000" pitchFamily="2" charset="2"/>
              <a:buChar char="q"/>
            </a:pPr>
            <a:r>
              <a:rPr lang="en-US" dirty="0"/>
              <a:t> It is a qualitative and quantitative process that measures and defines the performance level of a given network. There are many different ways to measure the performance of a network, as each network is different in nature and design</a:t>
            </a:r>
            <a:endParaRPr lang="en-IN" dirty="0"/>
          </a:p>
        </p:txBody>
      </p:sp>
    </p:spTree>
    <p:extLst>
      <p:ext uri="{BB962C8B-B14F-4D97-AF65-F5344CB8AC3E}">
        <p14:creationId xmlns:p14="http://schemas.microsoft.com/office/powerpoint/2010/main" val="356147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13C0-F4B2-3DCB-46F0-7E16615E6640}"/>
              </a:ext>
            </a:extLst>
          </p:cNvPr>
          <p:cNvSpPr>
            <a:spLocks noGrp="1"/>
          </p:cNvSpPr>
          <p:nvPr>
            <p:ph type="title"/>
          </p:nvPr>
        </p:nvSpPr>
        <p:spPr>
          <a:xfrm>
            <a:off x="1154954" y="973668"/>
            <a:ext cx="9794794" cy="706964"/>
          </a:xfrm>
        </p:spPr>
        <p:txBody>
          <a:bodyPr/>
          <a:lstStyle/>
          <a:p>
            <a:r>
              <a:rPr lang="en-IN" dirty="0"/>
              <a:t>Types  of measures  to check performance. </a:t>
            </a:r>
          </a:p>
        </p:txBody>
      </p:sp>
      <p:sp>
        <p:nvSpPr>
          <p:cNvPr id="3" name="Content Placeholder 2">
            <a:extLst>
              <a:ext uri="{FF2B5EF4-FFF2-40B4-BE49-F238E27FC236}">
                <a16:creationId xmlns:a16="http://schemas.microsoft.com/office/drawing/2014/main" id="{3CFDD9EE-DB72-C0A4-F9C5-A8A013F6A3FA}"/>
              </a:ext>
            </a:extLst>
          </p:cNvPr>
          <p:cNvSpPr>
            <a:spLocks noGrp="1"/>
          </p:cNvSpPr>
          <p:nvPr>
            <p:ph idx="1"/>
          </p:nvPr>
        </p:nvSpPr>
        <p:spPr>
          <a:xfrm>
            <a:off x="1154954" y="2603499"/>
            <a:ext cx="10678458" cy="3966349"/>
          </a:xfrm>
        </p:spPr>
        <p:txBody>
          <a:bodyPr>
            <a:normAutofit/>
          </a:bodyPr>
          <a:lstStyle/>
          <a:p>
            <a:pPr algn="just">
              <a:buFont typeface="Wingdings" panose="05000000000000000000" pitchFamily="2" charset="2"/>
              <a:buChar char="q"/>
            </a:pPr>
            <a:r>
              <a:rPr lang="en-US" dirty="0"/>
              <a:t>Bandwidth One characteristic that measures network performance is bandwidth. However, the term can be used in two different contexts with two different measuring values: bandwidth in hertz and bandwidth in bits per second. </a:t>
            </a:r>
          </a:p>
          <a:p>
            <a:pPr algn="just"/>
            <a:r>
              <a:rPr lang="en-US" dirty="0"/>
              <a:t>Bandwidth in Hertz -It is the range of frequencies contained in a composite signal or the range of frequencies a channel can pass. </a:t>
            </a:r>
          </a:p>
          <a:p>
            <a:pPr algn="just"/>
            <a:r>
              <a:rPr lang="en-US" dirty="0"/>
              <a:t>For example, we can say the bandwidth of a subscriber telephone line is 4 kHz. </a:t>
            </a:r>
          </a:p>
          <a:p>
            <a:pPr algn="just"/>
            <a:r>
              <a:rPr lang="en-US" dirty="0"/>
              <a:t>Bandwidth in Bits per Seconds  -The term bandwidth can also refer to the number of bits per second (speed of bit) transmission in a channel or link. </a:t>
            </a:r>
          </a:p>
          <a:p>
            <a:pPr algn="just"/>
            <a:r>
              <a:rPr lang="en-US" dirty="0"/>
              <a:t>For example, one can say the bandwidth of a Fast Ethernet network (or the links in this network) is a maximum of 100 Mbps. This means that this network can send 100 Mbps</a:t>
            </a:r>
            <a:endParaRPr lang="en-IN" dirty="0"/>
          </a:p>
        </p:txBody>
      </p:sp>
    </p:spTree>
    <p:extLst>
      <p:ext uri="{BB962C8B-B14F-4D97-AF65-F5344CB8AC3E}">
        <p14:creationId xmlns:p14="http://schemas.microsoft.com/office/powerpoint/2010/main" val="997540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D384-34FF-5CE6-8D88-32FBAC6E4138}"/>
              </a:ext>
            </a:extLst>
          </p:cNvPr>
          <p:cNvSpPr>
            <a:spLocks noGrp="1"/>
          </p:cNvSpPr>
          <p:nvPr>
            <p:ph type="title"/>
          </p:nvPr>
        </p:nvSpPr>
        <p:spPr>
          <a:xfrm>
            <a:off x="1154954" y="973668"/>
            <a:ext cx="10286572" cy="706964"/>
          </a:xfrm>
        </p:spPr>
        <p:txBody>
          <a:bodyPr/>
          <a:lstStyle/>
          <a:p>
            <a:r>
              <a:rPr lang="en-IN" dirty="0"/>
              <a:t>  What is Throughput and Network latency ?</a:t>
            </a:r>
          </a:p>
        </p:txBody>
      </p:sp>
      <p:sp>
        <p:nvSpPr>
          <p:cNvPr id="3" name="Content Placeholder 2">
            <a:extLst>
              <a:ext uri="{FF2B5EF4-FFF2-40B4-BE49-F238E27FC236}">
                <a16:creationId xmlns:a16="http://schemas.microsoft.com/office/drawing/2014/main" id="{BECF7EFC-B3ED-AB1C-DA2C-11AEAA8FECE2}"/>
              </a:ext>
            </a:extLst>
          </p:cNvPr>
          <p:cNvSpPr>
            <a:spLocks noGrp="1"/>
          </p:cNvSpPr>
          <p:nvPr>
            <p:ph idx="1"/>
          </p:nvPr>
        </p:nvSpPr>
        <p:spPr>
          <a:xfrm>
            <a:off x="1154953" y="2603500"/>
            <a:ext cx="10509409" cy="3931210"/>
          </a:xfrm>
        </p:spPr>
        <p:txBody>
          <a:bodyPr>
            <a:normAutofit/>
          </a:bodyPr>
          <a:lstStyle/>
          <a:p>
            <a:pPr marL="0" indent="0">
              <a:buNone/>
            </a:pPr>
            <a:r>
              <a:rPr lang="en-US" dirty="0"/>
              <a:t>Throughput</a:t>
            </a:r>
          </a:p>
          <a:p>
            <a:pPr algn="just">
              <a:buFont typeface="Wingdings" panose="05000000000000000000" pitchFamily="2" charset="2"/>
              <a:buChar char="q"/>
            </a:pPr>
            <a:r>
              <a:rPr lang="en-US" dirty="0"/>
              <a:t>The throughput is a measure of how fast we can actually send data through a network.</a:t>
            </a:r>
          </a:p>
          <a:p>
            <a:pPr marL="0" indent="0" algn="just">
              <a:buNone/>
            </a:pPr>
            <a:endParaRPr lang="en-US" dirty="0"/>
          </a:p>
          <a:p>
            <a:pPr marL="0" indent="0" algn="just">
              <a:buNone/>
            </a:pPr>
            <a:r>
              <a:rPr lang="en-US" dirty="0"/>
              <a:t>  Latency (Delay) –</a:t>
            </a:r>
          </a:p>
          <a:p>
            <a:pPr algn="just">
              <a:buFont typeface="Wingdings" panose="05000000000000000000" pitchFamily="2" charset="2"/>
              <a:buChar char="q"/>
            </a:pPr>
            <a:r>
              <a:rPr lang="en-US" dirty="0"/>
              <a:t>Network latency is the amount of time it takes for a data packet to go from one place to another.</a:t>
            </a:r>
          </a:p>
          <a:p>
            <a:pPr algn="just">
              <a:buFont typeface="Wingdings" panose="05000000000000000000" pitchFamily="2" charset="2"/>
              <a:buChar char="q"/>
            </a:pPr>
            <a:r>
              <a:rPr lang="en-US" dirty="0"/>
              <a:t>The latency or delay defines how long it takes for an entire message to completely arrive at the destination from the time the first bit is sent out from the source.</a:t>
            </a:r>
          </a:p>
          <a:p>
            <a:pPr marL="0" indent="0" algn="just">
              <a:buNone/>
            </a:pPr>
            <a:r>
              <a:rPr lang="en-US" dirty="0"/>
              <a:t> </a:t>
            </a:r>
          </a:p>
        </p:txBody>
      </p:sp>
    </p:spTree>
    <p:extLst>
      <p:ext uri="{BB962C8B-B14F-4D97-AF65-F5344CB8AC3E}">
        <p14:creationId xmlns:p14="http://schemas.microsoft.com/office/powerpoint/2010/main" val="294661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F1F8-948D-809E-1FDE-9AAFFACE8787}"/>
              </a:ext>
            </a:extLst>
          </p:cNvPr>
          <p:cNvSpPr>
            <a:spLocks noGrp="1"/>
          </p:cNvSpPr>
          <p:nvPr>
            <p:ph type="title"/>
          </p:nvPr>
        </p:nvSpPr>
        <p:spPr>
          <a:xfrm>
            <a:off x="299677" y="973668"/>
            <a:ext cx="11948673" cy="1339226"/>
          </a:xfrm>
        </p:spPr>
        <p:txBody>
          <a:bodyPr/>
          <a:lstStyle/>
          <a:p>
            <a:r>
              <a:rPr lang="en-IN" dirty="0"/>
              <a:t>Difference  between  latency , </a:t>
            </a:r>
            <a:r>
              <a:rPr lang="en-IN" dirty="0" err="1"/>
              <a:t>Throught</a:t>
            </a:r>
            <a:r>
              <a:rPr lang="en-IN" dirty="0"/>
              <a:t> put and </a:t>
            </a:r>
            <a:br>
              <a:rPr lang="en-IN" dirty="0"/>
            </a:br>
            <a:r>
              <a:rPr lang="en-IN" dirty="0"/>
              <a:t>                                   Bandwidth.</a:t>
            </a:r>
          </a:p>
        </p:txBody>
      </p:sp>
      <p:pic>
        <p:nvPicPr>
          <p:cNvPr id="4" name="Content Placeholder 3">
            <a:extLst>
              <a:ext uri="{FF2B5EF4-FFF2-40B4-BE49-F238E27FC236}">
                <a16:creationId xmlns:a16="http://schemas.microsoft.com/office/drawing/2014/main" id="{D6F2BB4F-8AB2-D7B5-9448-61156DB8C4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389" y="2312894"/>
            <a:ext cx="11434353" cy="4662672"/>
          </a:xfrm>
          <a:prstGeom prst="rect">
            <a:avLst/>
          </a:prstGeom>
        </p:spPr>
      </p:pic>
    </p:spTree>
    <p:extLst>
      <p:ext uri="{BB962C8B-B14F-4D97-AF65-F5344CB8AC3E}">
        <p14:creationId xmlns:p14="http://schemas.microsoft.com/office/powerpoint/2010/main" val="20228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578D-FAF9-45D1-52ED-4AAEC56F61F7}"/>
              </a:ext>
            </a:extLst>
          </p:cNvPr>
          <p:cNvSpPr>
            <a:spLocks noGrp="1"/>
          </p:cNvSpPr>
          <p:nvPr>
            <p:ph type="title"/>
          </p:nvPr>
        </p:nvSpPr>
        <p:spPr>
          <a:xfrm>
            <a:off x="1154954" y="491778"/>
            <a:ext cx="9840898" cy="1406178"/>
          </a:xfrm>
        </p:spPr>
        <p:txBody>
          <a:bodyPr/>
          <a:lstStyle/>
          <a:p>
            <a:r>
              <a:rPr lang="en-IN" dirty="0"/>
              <a:t>            What is Transmission Media  ?</a:t>
            </a:r>
          </a:p>
        </p:txBody>
      </p:sp>
      <p:pic>
        <p:nvPicPr>
          <p:cNvPr id="9" name="Content Placeholder 8">
            <a:extLst>
              <a:ext uri="{FF2B5EF4-FFF2-40B4-BE49-F238E27FC236}">
                <a16:creationId xmlns:a16="http://schemas.microsoft.com/office/drawing/2014/main" id="{16275953-1A06-5172-522F-7CB36A983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648735"/>
            <a:ext cx="8761413" cy="3325830"/>
          </a:xfrm>
        </p:spPr>
      </p:pic>
    </p:spTree>
    <p:extLst>
      <p:ext uri="{BB962C8B-B14F-4D97-AF65-F5344CB8AC3E}">
        <p14:creationId xmlns:p14="http://schemas.microsoft.com/office/powerpoint/2010/main" val="3431518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7D9D-AC0A-F924-2C00-78D2D8290AE6}"/>
              </a:ext>
            </a:extLst>
          </p:cNvPr>
          <p:cNvSpPr>
            <a:spLocks noGrp="1"/>
          </p:cNvSpPr>
          <p:nvPr>
            <p:ph type="title"/>
          </p:nvPr>
        </p:nvSpPr>
        <p:spPr/>
        <p:txBody>
          <a:bodyPr/>
          <a:lstStyle/>
          <a:p>
            <a:r>
              <a:rPr lang="en-IN" dirty="0"/>
              <a:t>        Types  of  Transmission  media .</a:t>
            </a:r>
          </a:p>
        </p:txBody>
      </p:sp>
      <p:sp>
        <p:nvSpPr>
          <p:cNvPr id="3" name="Content Placeholder 2">
            <a:extLst>
              <a:ext uri="{FF2B5EF4-FFF2-40B4-BE49-F238E27FC236}">
                <a16:creationId xmlns:a16="http://schemas.microsoft.com/office/drawing/2014/main" id="{ECFD9886-1EE9-556C-C926-9B8B9EEBF88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066C07-3BF5-87F5-DE29-B66B5BC50578}"/>
              </a:ext>
            </a:extLst>
          </p:cNvPr>
          <p:cNvPicPr>
            <a:picLocks noChangeAspect="1"/>
          </p:cNvPicPr>
          <p:nvPr/>
        </p:nvPicPr>
        <p:blipFill>
          <a:blip r:embed="rId2"/>
          <a:stretch>
            <a:fillRect/>
          </a:stretch>
        </p:blipFill>
        <p:spPr>
          <a:xfrm>
            <a:off x="514830" y="2285254"/>
            <a:ext cx="10849856" cy="4330700"/>
          </a:xfrm>
          <a:prstGeom prst="rect">
            <a:avLst/>
          </a:prstGeom>
        </p:spPr>
      </p:pic>
    </p:spTree>
    <p:extLst>
      <p:ext uri="{BB962C8B-B14F-4D97-AF65-F5344CB8AC3E}">
        <p14:creationId xmlns:p14="http://schemas.microsoft.com/office/powerpoint/2010/main" val="353777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7C6D-7076-EFC1-FBEA-A367A0570EC8}"/>
              </a:ext>
            </a:extLst>
          </p:cNvPr>
          <p:cNvSpPr>
            <a:spLocks noGrp="1"/>
          </p:cNvSpPr>
          <p:nvPr>
            <p:ph type="title"/>
          </p:nvPr>
        </p:nvSpPr>
        <p:spPr/>
        <p:txBody>
          <a:bodyPr/>
          <a:lstStyle/>
          <a:p>
            <a:r>
              <a:rPr lang="en-IN" dirty="0"/>
              <a:t>             Twisted-Pair Cable.</a:t>
            </a:r>
          </a:p>
        </p:txBody>
      </p:sp>
      <p:sp>
        <p:nvSpPr>
          <p:cNvPr id="3" name="Content Placeholder 2">
            <a:extLst>
              <a:ext uri="{FF2B5EF4-FFF2-40B4-BE49-F238E27FC236}">
                <a16:creationId xmlns:a16="http://schemas.microsoft.com/office/drawing/2014/main" id="{927DA84A-E244-A89A-8412-BA1021B41841}"/>
              </a:ext>
            </a:extLst>
          </p:cNvPr>
          <p:cNvSpPr>
            <a:spLocks noGrp="1"/>
          </p:cNvSpPr>
          <p:nvPr>
            <p:ph idx="1"/>
          </p:nvPr>
        </p:nvSpPr>
        <p:spPr>
          <a:xfrm>
            <a:off x="1154954" y="2603500"/>
            <a:ext cx="10563197" cy="3416300"/>
          </a:xfrm>
        </p:spPr>
        <p:txBody>
          <a:bodyPr/>
          <a:lstStyle/>
          <a:p>
            <a:pPr algn="just"/>
            <a:r>
              <a:rPr lang="en-IN" sz="1800" b="0" i="0" u="none" strike="noStrike" baseline="0" dirty="0">
                <a:solidFill>
                  <a:srgbClr val="000000"/>
                </a:solidFill>
                <a:latin typeface="Times New Roman" panose="02020603050405020304" pitchFamily="18" charset="0"/>
              </a:rPr>
              <a:t>Twisted Pair  and Coax use metallic(Copper) conductors that accept and transport the signals  in the form of Electrical Current.</a:t>
            </a:r>
          </a:p>
          <a:p>
            <a:pPr algn="just"/>
            <a:endParaRPr lang="en-IN" dirty="0"/>
          </a:p>
        </p:txBody>
      </p:sp>
      <p:pic>
        <p:nvPicPr>
          <p:cNvPr id="5" name="Picture 4">
            <a:extLst>
              <a:ext uri="{FF2B5EF4-FFF2-40B4-BE49-F238E27FC236}">
                <a16:creationId xmlns:a16="http://schemas.microsoft.com/office/drawing/2014/main" id="{3111494E-C336-2DE7-83BF-AFE7614992E2}"/>
              </a:ext>
            </a:extLst>
          </p:cNvPr>
          <p:cNvPicPr>
            <a:picLocks noChangeAspect="1"/>
          </p:cNvPicPr>
          <p:nvPr/>
        </p:nvPicPr>
        <p:blipFill>
          <a:blip r:embed="rId2"/>
          <a:stretch>
            <a:fillRect/>
          </a:stretch>
        </p:blipFill>
        <p:spPr>
          <a:xfrm>
            <a:off x="1026288" y="3519493"/>
            <a:ext cx="10139423" cy="1109932"/>
          </a:xfrm>
          <a:prstGeom prst="rect">
            <a:avLst/>
          </a:prstGeom>
        </p:spPr>
      </p:pic>
      <p:pic>
        <p:nvPicPr>
          <p:cNvPr id="7" name="Picture 6">
            <a:extLst>
              <a:ext uri="{FF2B5EF4-FFF2-40B4-BE49-F238E27FC236}">
                <a16:creationId xmlns:a16="http://schemas.microsoft.com/office/drawing/2014/main" id="{CC168679-8067-ACFA-0808-E30D5A618A1A}"/>
              </a:ext>
            </a:extLst>
          </p:cNvPr>
          <p:cNvPicPr>
            <a:picLocks noChangeAspect="1"/>
          </p:cNvPicPr>
          <p:nvPr/>
        </p:nvPicPr>
        <p:blipFill>
          <a:blip r:embed="rId3"/>
          <a:stretch>
            <a:fillRect/>
          </a:stretch>
        </p:blipFill>
        <p:spPr>
          <a:xfrm>
            <a:off x="2558232" y="4926407"/>
            <a:ext cx="7238911" cy="1651125"/>
          </a:xfrm>
          <a:prstGeom prst="rect">
            <a:avLst/>
          </a:prstGeom>
        </p:spPr>
      </p:pic>
    </p:spTree>
    <p:extLst>
      <p:ext uri="{BB962C8B-B14F-4D97-AF65-F5344CB8AC3E}">
        <p14:creationId xmlns:p14="http://schemas.microsoft.com/office/powerpoint/2010/main" val="2186432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9AE4-55C4-113D-4756-5B31DD14ACCA}"/>
              </a:ext>
            </a:extLst>
          </p:cNvPr>
          <p:cNvSpPr>
            <a:spLocks noGrp="1"/>
          </p:cNvSpPr>
          <p:nvPr>
            <p:ph type="title"/>
          </p:nvPr>
        </p:nvSpPr>
        <p:spPr/>
        <p:txBody>
          <a:bodyPr/>
          <a:lstStyle/>
          <a:p>
            <a:r>
              <a:rPr lang="en-IN" dirty="0"/>
              <a:t>              UTP and STP cables .</a:t>
            </a:r>
          </a:p>
        </p:txBody>
      </p:sp>
      <p:pic>
        <p:nvPicPr>
          <p:cNvPr id="5" name="Content Placeholder 4">
            <a:extLst>
              <a:ext uri="{FF2B5EF4-FFF2-40B4-BE49-F238E27FC236}">
                <a16:creationId xmlns:a16="http://schemas.microsoft.com/office/drawing/2014/main" id="{42FCC606-0C12-AA65-7C7F-981FF5724E8D}"/>
              </a:ext>
            </a:extLst>
          </p:cNvPr>
          <p:cNvPicPr>
            <a:picLocks noGrp="1" noChangeAspect="1"/>
          </p:cNvPicPr>
          <p:nvPr>
            <p:ph idx="1"/>
          </p:nvPr>
        </p:nvPicPr>
        <p:blipFill>
          <a:blip r:embed="rId2"/>
          <a:stretch>
            <a:fillRect/>
          </a:stretch>
        </p:blipFill>
        <p:spPr>
          <a:xfrm>
            <a:off x="1171287" y="2603500"/>
            <a:ext cx="8730238" cy="3416300"/>
          </a:xfrm>
        </p:spPr>
      </p:pic>
    </p:spTree>
    <p:extLst>
      <p:ext uri="{BB962C8B-B14F-4D97-AF65-F5344CB8AC3E}">
        <p14:creationId xmlns:p14="http://schemas.microsoft.com/office/powerpoint/2010/main" val="72360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CBED-39AB-C9A7-A8E9-301E8AA61064}"/>
              </a:ext>
            </a:extLst>
          </p:cNvPr>
          <p:cNvSpPr>
            <a:spLocks noGrp="1"/>
          </p:cNvSpPr>
          <p:nvPr>
            <p:ph type="title"/>
          </p:nvPr>
        </p:nvSpPr>
        <p:spPr>
          <a:xfrm>
            <a:off x="838199" y="513806"/>
            <a:ext cx="11353801" cy="1445623"/>
          </a:xfrm>
        </p:spPr>
        <p:txBody>
          <a:bodyPr>
            <a:normAutofit fontScale="90000"/>
          </a:bodyPr>
          <a:lstStyle/>
          <a:p>
            <a:r>
              <a:rPr lang="en-IN" b="1" dirty="0"/>
              <a:t>     </a:t>
            </a:r>
            <a:br>
              <a:rPr lang="en-IN" b="1" dirty="0"/>
            </a:br>
            <a:r>
              <a:rPr lang="en-IN" b="1" dirty="0"/>
              <a:t> </a:t>
            </a:r>
            <a:r>
              <a:rPr lang="en-IN" sz="2400" b="1" dirty="0"/>
              <a:t>What  is  Transmission  media and Transmission Impairments and Performance ?</a:t>
            </a:r>
          </a:p>
        </p:txBody>
      </p:sp>
      <p:sp>
        <p:nvSpPr>
          <p:cNvPr id="3" name="Content Placeholder 2">
            <a:extLst>
              <a:ext uri="{FF2B5EF4-FFF2-40B4-BE49-F238E27FC236}">
                <a16:creationId xmlns:a16="http://schemas.microsoft.com/office/drawing/2014/main" id="{3CA41E9C-3D58-52D8-48A5-DB979CCB40B5}"/>
              </a:ext>
            </a:extLst>
          </p:cNvPr>
          <p:cNvSpPr>
            <a:spLocks noGrp="1"/>
          </p:cNvSpPr>
          <p:nvPr>
            <p:ph idx="1"/>
          </p:nvPr>
        </p:nvSpPr>
        <p:spPr>
          <a:xfrm>
            <a:off x="838199" y="2098765"/>
            <a:ext cx="10979331" cy="4078197"/>
          </a:xfrm>
        </p:spPr>
        <p:txBody>
          <a:bodyPr/>
          <a:lstStyle/>
          <a:p>
            <a:pPr marL="0" indent="0" algn="just">
              <a:buNone/>
            </a:pPr>
            <a:endParaRPr lang="en-IN" dirty="0"/>
          </a:p>
          <a:p>
            <a:pPr algn="just">
              <a:buFont typeface="Wingdings" panose="05000000000000000000" pitchFamily="2" charset="2"/>
              <a:buChar char="q"/>
            </a:pPr>
            <a:r>
              <a:rPr lang="en-IN" dirty="0"/>
              <a:t>A transmission medium can be broadly defined as   anything that can carry information from a source to a destination.</a:t>
            </a:r>
          </a:p>
          <a:p>
            <a:pPr algn="just">
              <a:buFont typeface="Wingdings" panose="05000000000000000000" pitchFamily="2" charset="2"/>
              <a:buChar char="q"/>
            </a:pPr>
            <a:r>
              <a:rPr lang="en-US" dirty="0"/>
              <a:t>For example, the transmission medium for two people having a dinner conversation is the air.</a:t>
            </a:r>
          </a:p>
          <a:p>
            <a:pPr marL="0" indent="0" algn="just">
              <a:buNone/>
            </a:pPr>
            <a:endParaRPr lang="en-IN" dirty="0"/>
          </a:p>
        </p:txBody>
      </p:sp>
      <p:pic>
        <p:nvPicPr>
          <p:cNvPr id="5" name="Picture 4">
            <a:extLst>
              <a:ext uri="{FF2B5EF4-FFF2-40B4-BE49-F238E27FC236}">
                <a16:creationId xmlns:a16="http://schemas.microsoft.com/office/drawing/2014/main" id="{E1D25355-0BD7-89E8-2EA6-98F1AC052E63}"/>
              </a:ext>
            </a:extLst>
          </p:cNvPr>
          <p:cNvPicPr>
            <a:picLocks noChangeAspect="1"/>
          </p:cNvPicPr>
          <p:nvPr/>
        </p:nvPicPr>
        <p:blipFill>
          <a:blip r:embed="rId3">
            <a:duotone>
              <a:prstClr val="black"/>
              <a:schemeClr val="accent2">
                <a:tint val="45000"/>
                <a:satMod val="400000"/>
              </a:schemeClr>
            </a:duotone>
          </a:blip>
          <a:stretch>
            <a:fillRect/>
          </a:stretch>
        </p:blipFill>
        <p:spPr>
          <a:xfrm>
            <a:off x="600891" y="3971109"/>
            <a:ext cx="11216639" cy="2714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7685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9C6E-83F5-7D2B-F937-9B6DBC54EEFE}"/>
              </a:ext>
            </a:extLst>
          </p:cNvPr>
          <p:cNvSpPr>
            <a:spLocks noGrp="1"/>
          </p:cNvSpPr>
          <p:nvPr>
            <p:ph type="title"/>
          </p:nvPr>
        </p:nvSpPr>
        <p:spPr>
          <a:xfrm>
            <a:off x="1154954" y="838200"/>
            <a:ext cx="8761413" cy="706964"/>
          </a:xfrm>
        </p:spPr>
        <p:txBody>
          <a:bodyPr/>
          <a:lstStyle/>
          <a:p>
            <a:r>
              <a:rPr lang="en-IN" dirty="0"/>
              <a:t>        </a:t>
            </a:r>
            <a:br>
              <a:rPr lang="en-IN" dirty="0"/>
            </a:br>
            <a:r>
              <a:rPr lang="en-IN" dirty="0"/>
              <a:t>          Shielded Twisted-Pair Cable .</a:t>
            </a:r>
            <a:br>
              <a:rPr lang="en-IN" dirty="0"/>
            </a:br>
            <a:r>
              <a:rPr lang="en-IN" dirty="0"/>
              <a:t>•</a:t>
            </a:r>
          </a:p>
        </p:txBody>
      </p:sp>
      <p:sp>
        <p:nvSpPr>
          <p:cNvPr id="3" name="Content Placeholder 2">
            <a:extLst>
              <a:ext uri="{FF2B5EF4-FFF2-40B4-BE49-F238E27FC236}">
                <a16:creationId xmlns:a16="http://schemas.microsoft.com/office/drawing/2014/main" id="{B57F97FE-D8BF-7E18-AE15-351B25079A86}"/>
              </a:ext>
            </a:extLst>
          </p:cNvPr>
          <p:cNvSpPr>
            <a:spLocks noGrp="1"/>
          </p:cNvSpPr>
          <p:nvPr>
            <p:ph idx="1"/>
          </p:nvPr>
        </p:nvSpPr>
        <p:spPr>
          <a:xfrm>
            <a:off x="1154954" y="2603500"/>
            <a:ext cx="10755298" cy="3416300"/>
          </a:xfrm>
        </p:spPr>
        <p:txBody>
          <a:bodyPr/>
          <a:lstStyle/>
          <a:p>
            <a:pPr>
              <a:buFont typeface="Wingdings" panose="05000000000000000000" pitchFamily="2" charset="2"/>
              <a:buChar char="q"/>
            </a:pPr>
            <a:r>
              <a:rPr lang="en-US" b="0" i="0" dirty="0">
                <a:solidFill>
                  <a:srgbClr val="333333"/>
                </a:solidFill>
                <a:effectLst/>
                <a:latin typeface="inter-regular"/>
              </a:rPr>
              <a:t> A shielded twisted pair is a  type of cable that contains the mesh surrounding the wire that allows the higher   </a:t>
            </a:r>
          </a:p>
          <a:p>
            <a:pPr marL="0" indent="0">
              <a:buNone/>
            </a:pPr>
            <a:r>
              <a:rPr lang="en-US" dirty="0">
                <a:solidFill>
                  <a:srgbClr val="333333"/>
                </a:solidFill>
                <a:latin typeface="inter-regular"/>
              </a:rPr>
              <a:t>         </a:t>
            </a:r>
            <a:r>
              <a:rPr lang="en-US" b="0" i="0" dirty="0">
                <a:solidFill>
                  <a:srgbClr val="333333"/>
                </a:solidFill>
                <a:effectLst/>
                <a:latin typeface="inter-regular"/>
              </a:rPr>
              <a:t>transmission rate.</a:t>
            </a:r>
          </a:p>
          <a:p>
            <a:pPr marL="0" indent="0">
              <a:buNone/>
            </a:pPr>
            <a:endParaRPr lang="en-IN" dirty="0"/>
          </a:p>
        </p:txBody>
      </p:sp>
      <p:pic>
        <p:nvPicPr>
          <p:cNvPr id="5" name="Picture 4">
            <a:extLst>
              <a:ext uri="{FF2B5EF4-FFF2-40B4-BE49-F238E27FC236}">
                <a16:creationId xmlns:a16="http://schemas.microsoft.com/office/drawing/2014/main" id="{5BBD314D-DECA-1014-E4B3-1438A397B676}"/>
              </a:ext>
            </a:extLst>
          </p:cNvPr>
          <p:cNvPicPr>
            <a:picLocks noChangeAspect="1"/>
          </p:cNvPicPr>
          <p:nvPr/>
        </p:nvPicPr>
        <p:blipFill>
          <a:blip r:embed="rId2"/>
          <a:stretch>
            <a:fillRect/>
          </a:stretch>
        </p:blipFill>
        <p:spPr>
          <a:xfrm>
            <a:off x="991240" y="3506469"/>
            <a:ext cx="10045805" cy="2426898"/>
          </a:xfrm>
          <a:prstGeom prst="rect">
            <a:avLst/>
          </a:prstGeom>
        </p:spPr>
      </p:pic>
    </p:spTree>
    <p:extLst>
      <p:ext uri="{BB962C8B-B14F-4D97-AF65-F5344CB8AC3E}">
        <p14:creationId xmlns:p14="http://schemas.microsoft.com/office/powerpoint/2010/main" val="1930337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5089-73B7-59DE-2D6D-5D41619AEC54}"/>
              </a:ext>
            </a:extLst>
          </p:cNvPr>
          <p:cNvSpPr>
            <a:spLocks noGrp="1"/>
          </p:cNvSpPr>
          <p:nvPr>
            <p:ph type="title"/>
          </p:nvPr>
        </p:nvSpPr>
        <p:spPr>
          <a:xfrm>
            <a:off x="622407" y="645459"/>
            <a:ext cx="10903643" cy="1483017"/>
          </a:xfrm>
        </p:spPr>
        <p:txBody>
          <a:bodyPr/>
          <a:lstStyle/>
          <a:p>
            <a:r>
              <a:rPr lang="en-IN" dirty="0"/>
              <a:t>Difference  between  Shielded and Unshielded </a:t>
            </a:r>
            <a:br>
              <a:rPr lang="en-IN" dirty="0"/>
            </a:br>
            <a:r>
              <a:rPr lang="en-IN" dirty="0"/>
              <a:t>                        Twisted pair  cable .</a:t>
            </a:r>
          </a:p>
        </p:txBody>
      </p:sp>
      <p:pic>
        <p:nvPicPr>
          <p:cNvPr id="4" name="Content Placeholder 3">
            <a:extLst>
              <a:ext uri="{FF2B5EF4-FFF2-40B4-BE49-F238E27FC236}">
                <a16:creationId xmlns:a16="http://schemas.microsoft.com/office/drawing/2014/main" id="{9259A2B8-A744-E168-3D2B-0F50685C79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192" y="2328262"/>
            <a:ext cx="10642386" cy="3556070"/>
          </a:xfrm>
          <a:prstGeom prst="rect">
            <a:avLst/>
          </a:prstGeom>
        </p:spPr>
      </p:pic>
    </p:spTree>
    <p:extLst>
      <p:ext uri="{BB962C8B-B14F-4D97-AF65-F5344CB8AC3E}">
        <p14:creationId xmlns:p14="http://schemas.microsoft.com/office/powerpoint/2010/main" val="145563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6757D-06ED-A0A0-8251-EF3588B7F9DB}"/>
              </a:ext>
            </a:extLst>
          </p:cNvPr>
          <p:cNvSpPr>
            <a:spLocks noGrp="1"/>
          </p:cNvSpPr>
          <p:nvPr>
            <p:ph type="title"/>
          </p:nvPr>
        </p:nvSpPr>
        <p:spPr>
          <a:xfrm>
            <a:off x="1154954" y="660827"/>
            <a:ext cx="9787110" cy="1019805"/>
          </a:xfrm>
        </p:spPr>
        <p:txBody>
          <a:bodyPr/>
          <a:lstStyle/>
          <a:p>
            <a:r>
              <a:rPr lang="en-IN" dirty="0"/>
              <a:t>What are Advantages and disadvantages </a:t>
            </a:r>
            <a:br>
              <a:rPr lang="en-IN" dirty="0"/>
            </a:br>
            <a:r>
              <a:rPr lang="en-IN" dirty="0"/>
              <a:t>                               of STP ?</a:t>
            </a:r>
          </a:p>
        </p:txBody>
      </p:sp>
      <p:sp>
        <p:nvSpPr>
          <p:cNvPr id="3" name="Content Placeholder 2">
            <a:extLst>
              <a:ext uri="{FF2B5EF4-FFF2-40B4-BE49-F238E27FC236}">
                <a16:creationId xmlns:a16="http://schemas.microsoft.com/office/drawing/2014/main" id="{4158F05A-635C-BEC8-007A-CB7A182B166C}"/>
              </a:ext>
            </a:extLst>
          </p:cNvPr>
          <p:cNvSpPr>
            <a:spLocks noGrp="1"/>
          </p:cNvSpPr>
          <p:nvPr>
            <p:ph idx="1"/>
          </p:nvPr>
        </p:nvSpPr>
        <p:spPr>
          <a:xfrm>
            <a:off x="1154954" y="2603500"/>
            <a:ext cx="10517093" cy="3416300"/>
          </a:xfrm>
        </p:spPr>
        <p:txBody>
          <a:bodyPr>
            <a:normAutofit/>
          </a:bodyPr>
          <a:lstStyle/>
          <a:p>
            <a:pPr marL="0" indent="0">
              <a:buNone/>
            </a:pPr>
            <a:r>
              <a:rPr lang="en-US" dirty="0"/>
              <a:t> Advantages  of STP.</a:t>
            </a:r>
          </a:p>
          <a:p>
            <a:r>
              <a:rPr lang="en-US" dirty="0"/>
              <a:t>1. Cheaper</a:t>
            </a:r>
          </a:p>
          <a:p>
            <a:r>
              <a:rPr lang="en-US" dirty="0"/>
              <a:t>2. Less susceptible to electrical interference caused by nearby equipment or wires.</a:t>
            </a:r>
          </a:p>
          <a:p>
            <a:r>
              <a:rPr lang="en-US" dirty="0"/>
              <a:t>3. In turn are less likely to cause interference themselves.</a:t>
            </a:r>
          </a:p>
          <a:p>
            <a:r>
              <a:rPr lang="en-US" dirty="0"/>
              <a:t>4. Because it is electrically "cleaner", STP wire can carry data at a faster speed.</a:t>
            </a:r>
          </a:p>
          <a:p>
            <a:pPr marL="0" indent="0">
              <a:buNone/>
            </a:pPr>
            <a:endParaRPr lang="en-US" dirty="0"/>
          </a:p>
          <a:p>
            <a:pPr marL="0" indent="0">
              <a:buNone/>
            </a:pPr>
            <a:r>
              <a:rPr lang="en-US" dirty="0"/>
              <a:t>              Disadvantages :</a:t>
            </a:r>
          </a:p>
          <a:p>
            <a:r>
              <a:rPr lang="en-US" dirty="0"/>
              <a:t>1. STP wire is that it is physically larger and more expensive than twisted pair wire.</a:t>
            </a:r>
          </a:p>
          <a:p>
            <a:endParaRPr lang="en-IN" dirty="0"/>
          </a:p>
        </p:txBody>
      </p:sp>
    </p:spTree>
    <p:extLst>
      <p:ext uri="{BB962C8B-B14F-4D97-AF65-F5344CB8AC3E}">
        <p14:creationId xmlns:p14="http://schemas.microsoft.com/office/powerpoint/2010/main" val="3722911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7836-4685-BCF4-099A-F8282C5C33B3}"/>
              </a:ext>
            </a:extLst>
          </p:cNvPr>
          <p:cNvSpPr>
            <a:spLocks noGrp="1"/>
          </p:cNvSpPr>
          <p:nvPr>
            <p:ph type="title"/>
          </p:nvPr>
        </p:nvSpPr>
        <p:spPr/>
        <p:txBody>
          <a:bodyPr/>
          <a:lstStyle/>
          <a:p>
            <a:r>
              <a:rPr lang="en-IN" dirty="0"/>
              <a:t>         Unshielded Twisted pair  cable .</a:t>
            </a:r>
          </a:p>
        </p:txBody>
      </p:sp>
      <p:pic>
        <p:nvPicPr>
          <p:cNvPr id="5" name="Content Placeholder 4">
            <a:extLst>
              <a:ext uri="{FF2B5EF4-FFF2-40B4-BE49-F238E27FC236}">
                <a16:creationId xmlns:a16="http://schemas.microsoft.com/office/drawing/2014/main" id="{34047913-DBE8-F16F-5E29-E17EC3C3FAEA}"/>
              </a:ext>
            </a:extLst>
          </p:cNvPr>
          <p:cNvPicPr>
            <a:picLocks noGrp="1" noChangeAspect="1"/>
          </p:cNvPicPr>
          <p:nvPr>
            <p:ph idx="1"/>
          </p:nvPr>
        </p:nvPicPr>
        <p:blipFill>
          <a:blip r:embed="rId2"/>
          <a:stretch>
            <a:fillRect/>
          </a:stretch>
        </p:blipFill>
        <p:spPr>
          <a:xfrm>
            <a:off x="614722" y="2320578"/>
            <a:ext cx="10468428" cy="3760694"/>
          </a:xfrm>
        </p:spPr>
      </p:pic>
    </p:spTree>
    <p:extLst>
      <p:ext uri="{BB962C8B-B14F-4D97-AF65-F5344CB8AC3E}">
        <p14:creationId xmlns:p14="http://schemas.microsoft.com/office/powerpoint/2010/main" val="3202040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EDE9-FF8C-7F7B-3888-C3A3CBA99D2E}"/>
              </a:ext>
            </a:extLst>
          </p:cNvPr>
          <p:cNvSpPr>
            <a:spLocks noGrp="1"/>
          </p:cNvSpPr>
          <p:nvPr>
            <p:ph type="title"/>
          </p:nvPr>
        </p:nvSpPr>
        <p:spPr/>
        <p:txBody>
          <a:bodyPr/>
          <a:lstStyle/>
          <a:p>
            <a:r>
              <a:rPr lang="en-IN" dirty="0"/>
              <a:t>       Unshielded Twisted pair  cable.</a:t>
            </a:r>
          </a:p>
        </p:txBody>
      </p:sp>
      <p:sp>
        <p:nvSpPr>
          <p:cNvPr id="3" name="Content Placeholder 2">
            <a:extLst>
              <a:ext uri="{FF2B5EF4-FFF2-40B4-BE49-F238E27FC236}">
                <a16:creationId xmlns:a16="http://schemas.microsoft.com/office/drawing/2014/main" id="{851B5FF1-60F5-FD58-CBCF-DDAA23BDE5A1}"/>
              </a:ext>
            </a:extLst>
          </p:cNvPr>
          <p:cNvSpPr>
            <a:spLocks noGrp="1"/>
          </p:cNvSpPr>
          <p:nvPr>
            <p:ph idx="1"/>
          </p:nvPr>
        </p:nvSpPr>
        <p:spPr/>
        <p:txBody>
          <a:bodyPr/>
          <a:lstStyle/>
          <a:p>
            <a:pPr>
              <a:buFont typeface="Wingdings" panose="05000000000000000000" pitchFamily="2" charset="2"/>
              <a:buChar char="q"/>
            </a:pPr>
            <a:r>
              <a:rPr lang="en-US" b="0" i="0" dirty="0">
                <a:solidFill>
                  <a:srgbClr val="333333"/>
                </a:solidFill>
                <a:effectLst/>
                <a:latin typeface="inter-regular"/>
              </a:rPr>
              <a:t>An unshielded twisted pair is widely used in telecommunication.</a:t>
            </a:r>
          </a:p>
          <a:p>
            <a:pPr algn="just">
              <a:buFont typeface="Arial" panose="020B0604020202020204" pitchFamily="34" charset="0"/>
              <a:buChar char="•"/>
            </a:pPr>
            <a:r>
              <a:rPr lang="en-US" b="1" i="0" dirty="0">
                <a:solidFill>
                  <a:srgbClr val="000000"/>
                </a:solidFill>
                <a:effectLst/>
                <a:latin typeface="inter-bold"/>
              </a:rPr>
              <a:t>Category 1:</a:t>
            </a:r>
            <a:r>
              <a:rPr lang="en-US" b="0" i="0" dirty="0">
                <a:solidFill>
                  <a:srgbClr val="000000"/>
                </a:solidFill>
                <a:effectLst/>
                <a:latin typeface="inter-regular"/>
              </a:rPr>
              <a:t> Category 1 is used for telephone lines that have low-speed data.</a:t>
            </a:r>
          </a:p>
          <a:p>
            <a:pPr algn="just">
              <a:buFont typeface="Arial" panose="020B0604020202020204" pitchFamily="34" charset="0"/>
              <a:buChar char="•"/>
            </a:pPr>
            <a:r>
              <a:rPr lang="en-US" b="1" i="0" dirty="0">
                <a:solidFill>
                  <a:srgbClr val="000000"/>
                </a:solidFill>
                <a:effectLst/>
                <a:latin typeface="inter-bold"/>
              </a:rPr>
              <a:t>Category 2:</a:t>
            </a:r>
            <a:r>
              <a:rPr lang="en-US" b="0" i="0" dirty="0">
                <a:solidFill>
                  <a:srgbClr val="000000"/>
                </a:solidFill>
                <a:effectLst/>
                <a:latin typeface="inter-regular"/>
              </a:rPr>
              <a:t> It can support </a:t>
            </a:r>
            <a:r>
              <a:rPr lang="en-US" b="0" i="0" dirty="0" err="1">
                <a:solidFill>
                  <a:srgbClr val="000000"/>
                </a:solidFill>
                <a:effectLst/>
                <a:latin typeface="inter-regular"/>
              </a:rPr>
              <a:t>upto</a:t>
            </a:r>
            <a:r>
              <a:rPr lang="en-US" b="0" i="0" dirty="0">
                <a:solidFill>
                  <a:srgbClr val="000000"/>
                </a:solidFill>
                <a:effectLst/>
                <a:latin typeface="inter-regular"/>
              </a:rPr>
              <a:t> 4Mbps.</a:t>
            </a:r>
          </a:p>
          <a:p>
            <a:pPr algn="just">
              <a:buFont typeface="Arial" panose="020B0604020202020204" pitchFamily="34" charset="0"/>
              <a:buChar char="•"/>
            </a:pPr>
            <a:r>
              <a:rPr lang="en-US" b="1" i="0" dirty="0">
                <a:solidFill>
                  <a:srgbClr val="000000"/>
                </a:solidFill>
                <a:effectLst/>
                <a:latin typeface="inter-bold"/>
              </a:rPr>
              <a:t>Category 3:</a:t>
            </a:r>
            <a:r>
              <a:rPr lang="en-US" b="0" i="0" dirty="0">
                <a:solidFill>
                  <a:srgbClr val="000000"/>
                </a:solidFill>
                <a:effectLst/>
                <a:latin typeface="inter-regular"/>
              </a:rPr>
              <a:t> It can support </a:t>
            </a:r>
            <a:r>
              <a:rPr lang="en-US" b="0" i="0" dirty="0" err="1">
                <a:solidFill>
                  <a:srgbClr val="000000"/>
                </a:solidFill>
                <a:effectLst/>
                <a:latin typeface="inter-regular"/>
              </a:rPr>
              <a:t>upto</a:t>
            </a:r>
            <a:r>
              <a:rPr lang="en-US" b="0" i="0" dirty="0">
                <a:solidFill>
                  <a:srgbClr val="000000"/>
                </a:solidFill>
                <a:effectLst/>
                <a:latin typeface="inter-regular"/>
              </a:rPr>
              <a:t> 16Mbps.</a:t>
            </a:r>
          </a:p>
          <a:p>
            <a:pPr algn="just">
              <a:buFont typeface="Arial" panose="020B0604020202020204" pitchFamily="34" charset="0"/>
              <a:buChar char="•"/>
            </a:pPr>
            <a:r>
              <a:rPr lang="en-US" b="1" i="0" dirty="0">
                <a:solidFill>
                  <a:srgbClr val="000000"/>
                </a:solidFill>
                <a:effectLst/>
                <a:latin typeface="inter-bold"/>
              </a:rPr>
              <a:t>Category 4:</a:t>
            </a:r>
            <a:r>
              <a:rPr lang="en-US" b="0" i="0" dirty="0">
                <a:solidFill>
                  <a:srgbClr val="000000"/>
                </a:solidFill>
                <a:effectLst/>
                <a:latin typeface="inter-regular"/>
              </a:rPr>
              <a:t> It can support </a:t>
            </a:r>
            <a:r>
              <a:rPr lang="en-US" b="0" i="0" dirty="0" err="1">
                <a:solidFill>
                  <a:srgbClr val="000000"/>
                </a:solidFill>
                <a:effectLst/>
                <a:latin typeface="inter-regular"/>
              </a:rPr>
              <a:t>upto</a:t>
            </a:r>
            <a:r>
              <a:rPr lang="en-US" b="0" i="0" dirty="0">
                <a:solidFill>
                  <a:srgbClr val="000000"/>
                </a:solidFill>
                <a:effectLst/>
                <a:latin typeface="inter-regular"/>
              </a:rPr>
              <a:t> 20Mbps. Therefore, it can be used for long-distance communication.</a:t>
            </a:r>
          </a:p>
          <a:p>
            <a:pPr algn="just">
              <a:buFont typeface="Arial" panose="020B0604020202020204" pitchFamily="34" charset="0"/>
              <a:buChar char="•"/>
            </a:pPr>
            <a:r>
              <a:rPr lang="en-US" b="1" i="0" dirty="0">
                <a:solidFill>
                  <a:srgbClr val="000000"/>
                </a:solidFill>
                <a:effectLst/>
                <a:latin typeface="inter-bold"/>
              </a:rPr>
              <a:t>Category 5:</a:t>
            </a:r>
            <a:r>
              <a:rPr lang="en-US" b="0" i="0" dirty="0">
                <a:solidFill>
                  <a:srgbClr val="000000"/>
                </a:solidFill>
                <a:effectLst/>
                <a:latin typeface="inter-regular"/>
              </a:rPr>
              <a:t> It can support </a:t>
            </a:r>
            <a:r>
              <a:rPr lang="en-US" b="0" i="0" dirty="0" err="1">
                <a:solidFill>
                  <a:srgbClr val="000000"/>
                </a:solidFill>
                <a:effectLst/>
                <a:latin typeface="inter-regular"/>
              </a:rPr>
              <a:t>upto</a:t>
            </a:r>
            <a:r>
              <a:rPr lang="en-US" b="0" i="0" dirty="0">
                <a:solidFill>
                  <a:srgbClr val="000000"/>
                </a:solidFill>
                <a:effectLst/>
                <a:latin typeface="inter-regular"/>
              </a:rPr>
              <a:t> 200Mbps.</a:t>
            </a:r>
          </a:p>
          <a:p>
            <a:endParaRPr lang="en-IN" dirty="0"/>
          </a:p>
        </p:txBody>
      </p:sp>
    </p:spTree>
    <p:extLst>
      <p:ext uri="{BB962C8B-B14F-4D97-AF65-F5344CB8AC3E}">
        <p14:creationId xmlns:p14="http://schemas.microsoft.com/office/powerpoint/2010/main" val="407807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765A-5742-7741-71CE-4D7F633DA63A}"/>
              </a:ext>
            </a:extLst>
          </p:cNvPr>
          <p:cNvSpPr>
            <a:spLocks noGrp="1"/>
          </p:cNvSpPr>
          <p:nvPr>
            <p:ph type="title"/>
          </p:nvPr>
        </p:nvSpPr>
        <p:spPr/>
        <p:txBody>
          <a:bodyPr/>
          <a:lstStyle/>
          <a:p>
            <a:r>
              <a:rPr lang="en-IN" dirty="0"/>
              <a:t>                   Coaxial  cable .</a:t>
            </a:r>
          </a:p>
        </p:txBody>
      </p:sp>
      <p:sp>
        <p:nvSpPr>
          <p:cNvPr id="3" name="Content Placeholder 2">
            <a:extLst>
              <a:ext uri="{FF2B5EF4-FFF2-40B4-BE49-F238E27FC236}">
                <a16:creationId xmlns:a16="http://schemas.microsoft.com/office/drawing/2014/main" id="{60C70B2E-8838-DF9C-1422-89D3EB7B00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6B952C-395B-5301-07F9-5B1F9D1DF1AA}"/>
              </a:ext>
            </a:extLst>
          </p:cNvPr>
          <p:cNvPicPr>
            <a:picLocks noChangeAspect="1"/>
          </p:cNvPicPr>
          <p:nvPr/>
        </p:nvPicPr>
        <p:blipFill>
          <a:blip r:embed="rId2"/>
          <a:stretch>
            <a:fillRect/>
          </a:stretch>
        </p:blipFill>
        <p:spPr>
          <a:xfrm>
            <a:off x="1062446" y="2603500"/>
            <a:ext cx="10580914" cy="4150765"/>
          </a:xfrm>
          <a:prstGeom prst="rect">
            <a:avLst/>
          </a:prstGeom>
        </p:spPr>
      </p:pic>
    </p:spTree>
    <p:extLst>
      <p:ext uri="{BB962C8B-B14F-4D97-AF65-F5344CB8AC3E}">
        <p14:creationId xmlns:p14="http://schemas.microsoft.com/office/powerpoint/2010/main" val="3202250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8F78-660A-C291-DE89-C8AB30A616DD}"/>
              </a:ext>
            </a:extLst>
          </p:cNvPr>
          <p:cNvSpPr>
            <a:spLocks noGrp="1"/>
          </p:cNvSpPr>
          <p:nvPr>
            <p:ph type="title"/>
          </p:nvPr>
        </p:nvSpPr>
        <p:spPr/>
        <p:txBody>
          <a:bodyPr/>
          <a:lstStyle/>
          <a:p>
            <a:r>
              <a:rPr lang="en-IN" dirty="0"/>
              <a:t>          Structure  of coaxial  cable .</a:t>
            </a:r>
          </a:p>
        </p:txBody>
      </p:sp>
      <p:sp>
        <p:nvSpPr>
          <p:cNvPr id="3" name="Content Placeholder 2">
            <a:extLst>
              <a:ext uri="{FF2B5EF4-FFF2-40B4-BE49-F238E27FC236}">
                <a16:creationId xmlns:a16="http://schemas.microsoft.com/office/drawing/2014/main" id="{F337C33B-4C80-22ED-1BB8-0EA260C7AFEF}"/>
              </a:ext>
            </a:extLst>
          </p:cNvPr>
          <p:cNvSpPr>
            <a:spLocks noGrp="1"/>
          </p:cNvSpPr>
          <p:nvPr>
            <p:ph idx="1"/>
          </p:nvPr>
        </p:nvSpPr>
        <p:spPr/>
        <p:txBody>
          <a:bodyPr/>
          <a:lstStyle/>
          <a:p>
            <a:endParaRPr lang="en-IN"/>
          </a:p>
        </p:txBody>
      </p:sp>
      <p:pic>
        <p:nvPicPr>
          <p:cNvPr id="4" name="Picture 2" descr="Lightbox">
            <a:extLst>
              <a:ext uri="{FF2B5EF4-FFF2-40B4-BE49-F238E27FC236}">
                <a16:creationId xmlns:a16="http://schemas.microsoft.com/office/drawing/2014/main" id="{6CBFDA1E-CE53-2A35-EB0B-21A3FA36D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72937"/>
            <a:ext cx="10515600" cy="458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97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0BC1-E6C6-665C-26CD-0A8941B9BBD2}"/>
              </a:ext>
            </a:extLst>
          </p:cNvPr>
          <p:cNvSpPr>
            <a:spLocks noGrp="1"/>
          </p:cNvSpPr>
          <p:nvPr>
            <p:ph type="title"/>
          </p:nvPr>
        </p:nvSpPr>
        <p:spPr>
          <a:xfrm>
            <a:off x="1154953" y="973668"/>
            <a:ext cx="9981397" cy="706964"/>
          </a:xfrm>
        </p:spPr>
        <p:txBody>
          <a:bodyPr/>
          <a:lstStyle/>
          <a:p>
            <a:r>
              <a:rPr lang="en-IN" dirty="0"/>
              <a:t>Standard  cable Types  of Coaxial   cable.</a:t>
            </a:r>
          </a:p>
        </p:txBody>
      </p:sp>
      <p:pic>
        <p:nvPicPr>
          <p:cNvPr id="5" name="Content Placeholder 4">
            <a:extLst>
              <a:ext uri="{FF2B5EF4-FFF2-40B4-BE49-F238E27FC236}">
                <a16:creationId xmlns:a16="http://schemas.microsoft.com/office/drawing/2014/main" id="{A4CB9D81-7E2B-59D4-3E84-F2B235AE72D8}"/>
              </a:ext>
            </a:extLst>
          </p:cNvPr>
          <p:cNvPicPr>
            <a:picLocks noGrp="1" noChangeAspect="1"/>
          </p:cNvPicPr>
          <p:nvPr>
            <p:ph idx="1"/>
          </p:nvPr>
        </p:nvPicPr>
        <p:blipFill>
          <a:blip r:embed="rId2"/>
          <a:stretch>
            <a:fillRect/>
          </a:stretch>
        </p:blipFill>
        <p:spPr>
          <a:xfrm>
            <a:off x="1637211" y="2508069"/>
            <a:ext cx="8786949" cy="3849188"/>
          </a:xfrm>
        </p:spPr>
      </p:pic>
    </p:spTree>
    <p:extLst>
      <p:ext uri="{BB962C8B-B14F-4D97-AF65-F5344CB8AC3E}">
        <p14:creationId xmlns:p14="http://schemas.microsoft.com/office/powerpoint/2010/main" val="266105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8391-49E3-1376-6E61-02A118931DE4}"/>
              </a:ext>
            </a:extLst>
          </p:cNvPr>
          <p:cNvSpPr>
            <a:spLocks noGrp="1"/>
          </p:cNvSpPr>
          <p:nvPr>
            <p:ph type="title"/>
          </p:nvPr>
        </p:nvSpPr>
        <p:spPr/>
        <p:txBody>
          <a:bodyPr/>
          <a:lstStyle/>
          <a:p>
            <a:r>
              <a:rPr lang="en-IN" dirty="0"/>
              <a:t>             What  is  coaxial cable ?</a:t>
            </a:r>
          </a:p>
        </p:txBody>
      </p:sp>
      <p:sp>
        <p:nvSpPr>
          <p:cNvPr id="3" name="Content Placeholder 2">
            <a:extLst>
              <a:ext uri="{FF2B5EF4-FFF2-40B4-BE49-F238E27FC236}">
                <a16:creationId xmlns:a16="http://schemas.microsoft.com/office/drawing/2014/main" id="{3BE38FCB-7F31-6724-322A-566F61670D92}"/>
              </a:ext>
            </a:extLst>
          </p:cNvPr>
          <p:cNvSpPr>
            <a:spLocks noGrp="1"/>
          </p:cNvSpPr>
          <p:nvPr>
            <p:ph idx="1"/>
          </p:nvPr>
        </p:nvSpPr>
        <p:spPr>
          <a:xfrm>
            <a:off x="1154954" y="2603499"/>
            <a:ext cx="9994579" cy="3943297"/>
          </a:xfrm>
        </p:spPr>
        <p:txBody>
          <a:bodyPr>
            <a:normAutofit/>
          </a:bodyPr>
          <a:lstStyle/>
          <a:p>
            <a:pPr>
              <a:buFont typeface="Wingdings" panose="05000000000000000000" pitchFamily="2" charset="2"/>
              <a:buChar char="q"/>
            </a:pPr>
            <a:r>
              <a:rPr lang="en-US" dirty="0"/>
              <a:t>A coaxial cable is define as the type  of shielded and insulated copper cable which  is used  in  computer networks and provide the  cable TV services to end users. </a:t>
            </a:r>
          </a:p>
          <a:p>
            <a:pPr algn="just">
              <a:buFont typeface="Wingdings" panose="05000000000000000000" pitchFamily="2" charset="2"/>
              <a:buChar char="q"/>
            </a:pPr>
            <a:r>
              <a:rPr lang="en-US" dirty="0"/>
              <a:t>It was firstly  designed  in the early 1940s and is used for both baseband and broadband data communication services.</a:t>
            </a:r>
          </a:p>
          <a:p>
            <a:pPr marL="0" indent="0" algn="just">
              <a:buNone/>
            </a:pPr>
            <a:r>
              <a:rPr lang="en-IN" dirty="0"/>
              <a:t>                              Types  of coaxial  cable.</a:t>
            </a:r>
          </a:p>
          <a:p>
            <a:pPr algn="just">
              <a:buFont typeface="Wingdings" panose="05000000000000000000" pitchFamily="2" charset="2"/>
              <a:buChar char="q"/>
            </a:pPr>
            <a:r>
              <a:rPr lang="en-US" dirty="0"/>
              <a:t>What is baseband and broadband coaxial cable?</a:t>
            </a:r>
          </a:p>
          <a:p>
            <a:pPr algn="just">
              <a:buFont typeface="Wingdings" panose="05000000000000000000" pitchFamily="2" charset="2"/>
              <a:buChar char="§"/>
            </a:pPr>
            <a:r>
              <a:rPr lang="en-US" dirty="0"/>
              <a:t>A baseband is a type of  coaxial cable which  transmits a single signal at a time at very high speed. </a:t>
            </a:r>
          </a:p>
          <a:p>
            <a:pPr algn="just">
              <a:buFont typeface="Wingdings" panose="05000000000000000000" pitchFamily="2" charset="2"/>
              <a:buChar char="§"/>
            </a:pPr>
            <a:r>
              <a:rPr lang="en-US" dirty="0"/>
              <a:t>A broadband  is  a type of coaxial cable can transmit many simultaneous signals using different frequencies.</a:t>
            </a:r>
          </a:p>
          <a:p>
            <a:endParaRPr lang="en-IN" dirty="0"/>
          </a:p>
        </p:txBody>
      </p:sp>
    </p:spTree>
    <p:extLst>
      <p:ext uri="{BB962C8B-B14F-4D97-AF65-F5344CB8AC3E}">
        <p14:creationId xmlns:p14="http://schemas.microsoft.com/office/powerpoint/2010/main" val="206317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BF336-5D77-E3CF-963F-99368E138188}"/>
              </a:ext>
            </a:extLst>
          </p:cNvPr>
          <p:cNvSpPr>
            <a:spLocks noGrp="1"/>
          </p:cNvSpPr>
          <p:nvPr>
            <p:ph type="title"/>
          </p:nvPr>
        </p:nvSpPr>
        <p:spPr/>
        <p:txBody>
          <a:bodyPr/>
          <a:lstStyle/>
          <a:p>
            <a:r>
              <a:rPr lang="en-IN" dirty="0"/>
              <a:t>          Types  of coaxial  cable .</a:t>
            </a:r>
          </a:p>
        </p:txBody>
      </p:sp>
      <p:pic>
        <p:nvPicPr>
          <p:cNvPr id="5" name="Content Placeholder 4">
            <a:extLst>
              <a:ext uri="{FF2B5EF4-FFF2-40B4-BE49-F238E27FC236}">
                <a16:creationId xmlns:a16="http://schemas.microsoft.com/office/drawing/2014/main" id="{C238AB82-9D70-8819-CBEC-958A5C8C6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355" y="1928691"/>
            <a:ext cx="10043032" cy="4587369"/>
          </a:xfrm>
        </p:spPr>
      </p:pic>
    </p:spTree>
    <p:extLst>
      <p:ext uri="{BB962C8B-B14F-4D97-AF65-F5344CB8AC3E}">
        <p14:creationId xmlns:p14="http://schemas.microsoft.com/office/powerpoint/2010/main" val="211483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EC29-A4B3-33A0-5414-93CBD6285050}"/>
              </a:ext>
            </a:extLst>
          </p:cNvPr>
          <p:cNvSpPr>
            <a:spLocks noGrp="1"/>
          </p:cNvSpPr>
          <p:nvPr>
            <p:ph type="title"/>
          </p:nvPr>
        </p:nvSpPr>
        <p:spPr>
          <a:xfrm>
            <a:off x="1154954" y="679269"/>
            <a:ext cx="8761413" cy="783771"/>
          </a:xfrm>
        </p:spPr>
        <p:txBody>
          <a:bodyPr/>
          <a:lstStyle/>
          <a:p>
            <a:r>
              <a:rPr lang="en-IN" dirty="0"/>
              <a:t>     </a:t>
            </a:r>
            <a:br>
              <a:rPr lang="en-IN" dirty="0"/>
            </a:br>
            <a:r>
              <a:rPr lang="en-IN" dirty="0"/>
              <a:t>      What  is Transmission Impairment ?</a:t>
            </a:r>
            <a:br>
              <a:rPr lang="en-IN" dirty="0"/>
            </a:br>
            <a:endParaRPr lang="en-IN" dirty="0"/>
          </a:p>
        </p:txBody>
      </p:sp>
      <p:sp>
        <p:nvSpPr>
          <p:cNvPr id="3" name="Content Placeholder 2">
            <a:extLst>
              <a:ext uri="{FF2B5EF4-FFF2-40B4-BE49-F238E27FC236}">
                <a16:creationId xmlns:a16="http://schemas.microsoft.com/office/drawing/2014/main" id="{4EC48F59-328C-F09C-9A06-D7A1E3153B2E}"/>
              </a:ext>
            </a:extLst>
          </p:cNvPr>
          <p:cNvSpPr>
            <a:spLocks noGrp="1"/>
          </p:cNvSpPr>
          <p:nvPr>
            <p:ph idx="1"/>
          </p:nvPr>
        </p:nvSpPr>
        <p:spPr>
          <a:xfrm>
            <a:off x="1067868" y="2359660"/>
            <a:ext cx="10923835" cy="3416300"/>
          </a:xfrm>
        </p:spPr>
        <p:txBody>
          <a:bodyPr/>
          <a:lstStyle/>
          <a:p>
            <a:pPr algn="just"/>
            <a:r>
              <a:rPr lang="en-US" sz="1800" b="0" i="0" u="none" strike="noStrike" baseline="0" dirty="0">
                <a:solidFill>
                  <a:srgbClr val="000000"/>
                </a:solidFill>
                <a:latin typeface="Times New Roman" panose="02020603050405020304" pitchFamily="18" charset="0"/>
              </a:rPr>
              <a:t>Transmission impairment  is defined as </a:t>
            </a:r>
            <a:r>
              <a:rPr lang="en-US" dirty="0">
                <a:solidFill>
                  <a:srgbClr val="000000"/>
                </a:solidFill>
                <a:latin typeface="Times New Roman" panose="02020603050405020304" pitchFamily="18" charset="0"/>
              </a:rPr>
              <a:t> it </a:t>
            </a:r>
            <a:r>
              <a:rPr lang="en-US" sz="1800" b="0" i="0" u="none" strike="noStrike" baseline="0" dirty="0">
                <a:solidFill>
                  <a:srgbClr val="000000"/>
                </a:solidFill>
                <a:latin typeface="Times New Roman" panose="02020603050405020304" pitchFamily="18" charset="0"/>
              </a:rPr>
              <a:t>occurs when the received signal is different from the transmitted signal. As we know, a signal can be transmitted as Analog signal or it can be transmitted as a digital signal that  is called  a transmission  impairment .</a:t>
            </a:r>
            <a:endParaRPr lang="en-IN" dirty="0">
              <a:solidFill>
                <a:srgbClr val="000000"/>
              </a:solidFill>
              <a:latin typeface="Times New Roman" panose="02020603050405020304" pitchFamily="18" charset="0"/>
            </a:endParaRPr>
          </a:p>
          <a:p>
            <a:pPr marL="0" indent="0">
              <a:buNone/>
            </a:pPr>
            <a:r>
              <a:rPr lang="en-IN" sz="1800" b="0" i="0" u="none" strike="noStrike" baseline="0" dirty="0">
                <a:solidFill>
                  <a:srgbClr val="000000"/>
                </a:solidFill>
                <a:latin typeface="Times New Roman" panose="02020603050405020304" pitchFamily="18" charset="0"/>
              </a:rPr>
              <a:t>                                                                 </a:t>
            </a:r>
            <a:r>
              <a:rPr lang="en-IN" dirty="0">
                <a:solidFill>
                  <a:srgbClr val="000000"/>
                </a:solidFill>
                <a:latin typeface="Times New Roman" panose="02020603050405020304" pitchFamily="18" charset="0"/>
              </a:rPr>
              <a:t>Reasons  for </a:t>
            </a:r>
            <a:r>
              <a:rPr lang="en-IN" sz="1800" b="0" i="0" u="none" strike="noStrike" baseline="0" dirty="0">
                <a:solidFill>
                  <a:srgbClr val="000000"/>
                </a:solidFill>
                <a:latin typeface="Times New Roman" panose="02020603050405020304" pitchFamily="18" charset="0"/>
              </a:rPr>
              <a:t>  Transmission  impai</a:t>
            </a:r>
            <a:r>
              <a:rPr lang="en-IN" dirty="0">
                <a:solidFill>
                  <a:srgbClr val="000000"/>
                </a:solidFill>
                <a:latin typeface="Times New Roman" panose="02020603050405020304" pitchFamily="18" charset="0"/>
              </a:rPr>
              <a:t>rment .</a:t>
            </a:r>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Signal transmit through medium that are not  perfect.</a:t>
            </a:r>
          </a:p>
          <a:p>
            <a:r>
              <a:rPr lang="en-IN" sz="1800" b="0" i="0" u="none" strike="noStrike" baseline="0" dirty="0">
                <a:solidFill>
                  <a:srgbClr val="000000"/>
                </a:solidFill>
                <a:latin typeface="Times New Roman" panose="02020603050405020304" pitchFamily="18" charset="0"/>
              </a:rPr>
              <a:t>This imperfection cause signal impairment.</a:t>
            </a:r>
          </a:p>
          <a:p>
            <a:pPr marL="0" indent="0">
              <a:buNone/>
            </a:pPr>
            <a:endParaRPr lang="en-IN" sz="1800" b="0" i="0" u="none" strike="noStrike" baseline="0" dirty="0">
              <a:solidFill>
                <a:srgbClr val="000000"/>
              </a:solidFill>
              <a:latin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AF13F52-2042-AD5A-E8EA-03EBB96A8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62" y="4598126"/>
            <a:ext cx="10511245" cy="1955074"/>
          </a:xfrm>
          <a:prstGeom prst="rect">
            <a:avLst/>
          </a:prstGeom>
        </p:spPr>
      </p:pic>
    </p:spTree>
    <p:extLst>
      <p:ext uri="{BB962C8B-B14F-4D97-AF65-F5344CB8AC3E}">
        <p14:creationId xmlns:p14="http://schemas.microsoft.com/office/powerpoint/2010/main" val="206303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5596-6104-FB85-F204-DDD2B2BF8E9C}"/>
              </a:ext>
            </a:extLst>
          </p:cNvPr>
          <p:cNvSpPr>
            <a:spLocks noGrp="1"/>
          </p:cNvSpPr>
          <p:nvPr>
            <p:ph type="title"/>
          </p:nvPr>
        </p:nvSpPr>
        <p:spPr/>
        <p:txBody>
          <a:bodyPr/>
          <a:lstStyle/>
          <a:p>
            <a:r>
              <a:rPr lang="en-IN" dirty="0"/>
              <a:t>         Advantages of coaxial cable .</a:t>
            </a:r>
          </a:p>
        </p:txBody>
      </p:sp>
      <p:pic>
        <p:nvPicPr>
          <p:cNvPr id="5" name="Content Placeholder 4">
            <a:extLst>
              <a:ext uri="{FF2B5EF4-FFF2-40B4-BE49-F238E27FC236}">
                <a16:creationId xmlns:a16="http://schemas.microsoft.com/office/drawing/2014/main" id="{6968271B-C492-9835-BB78-29C6853CFA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70" y="2603499"/>
            <a:ext cx="9379130" cy="4642031"/>
          </a:xfrm>
        </p:spPr>
      </p:pic>
    </p:spTree>
    <p:extLst>
      <p:ext uri="{BB962C8B-B14F-4D97-AF65-F5344CB8AC3E}">
        <p14:creationId xmlns:p14="http://schemas.microsoft.com/office/powerpoint/2010/main" val="304778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F4C6-7426-90FF-5078-8EEFDD939F97}"/>
              </a:ext>
            </a:extLst>
          </p:cNvPr>
          <p:cNvSpPr>
            <a:spLocks noGrp="1"/>
          </p:cNvSpPr>
          <p:nvPr>
            <p:ph type="title"/>
          </p:nvPr>
        </p:nvSpPr>
        <p:spPr/>
        <p:txBody>
          <a:bodyPr/>
          <a:lstStyle/>
          <a:p>
            <a:r>
              <a:rPr lang="en-IN" dirty="0"/>
              <a:t>        What   is  optical  </a:t>
            </a:r>
            <a:r>
              <a:rPr lang="en-IN" dirty="0" err="1"/>
              <a:t>fiber</a:t>
            </a:r>
            <a:r>
              <a:rPr lang="en-IN" dirty="0"/>
              <a:t>  cable ?</a:t>
            </a:r>
          </a:p>
        </p:txBody>
      </p:sp>
      <p:pic>
        <p:nvPicPr>
          <p:cNvPr id="5" name="Content Placeholder 4">
            <a:extLst>
              <a:ext uri="{FF2B5EF4-FFF2-40B4-BE49-F238E27FC236}">
                <a16:creationId xmlns:a16="http://schemas.microsoft.com/office/drawing/2014/main" id="{9D7D2ED9-8AC5-625F-A60E-E7CFBBDFD5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 y="2603500"/>
            <a:ext cx="10162903" cy="4254500"/>
          </a:xfrm>
        </p:spPr>
      </p:pic>
    </p:spTree>
    <p:extLst>
      <p:ext uri="{BB962C8B-B14F-4D97-AF65-F5344CB8AC3E}">
        <p14:creationId xmlns:p14="http://schemas.microsoft.com/office/powerpoint/2010/main" val="3472942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CB29-51AA-0871-166E-2688DC6E3291}"/>
              </a:ext>
            </a:extLst>
          </p:cNvPr>
          <p:cNvSpPr>
            <a:spLocks noGrp="1"/>
          </p:cNvSpPr>
          <p:nvPr>
            <p:ph type="title"/>
          </p:nvPr>
        </p:nvSpPr>
        <p:spPr/>
        <p:txBody>
          <a:bodyPr/>
          <a:lstStyle/>
          <a:p>
            <a:r>
              <a:rPr lang="en-IN" dirty="0"/>
              <a:t>        What  is optical  </a:t>
            </a:r>
            <a:r>
              <a:rPr lang="en-IN" dirty="0" err="1"/>
              <a:t>fiber</a:t>
            </a:r>
            <a:r>
              <a:rPr lang="en-IN" dirty="0"/>
              <a:t>  cable ? </a:t>
            </a:r>
          </a:p>
        </p:txBody>
      </p:sp>
      <p:sp>
        <p:nvSpPr>
          <p:cNvPr id="3" name="Content Placeholder 2">
            <a:extLst>
              <a:ext uri="{FF2B5EF4-FFF2-40B4-BE49-F238E27FC236}">
                <a16:creationId xmlns:a16="http://schemas.microsoft.com/office/drawing/2014/main" id="{5189BD19-DF0A-AD72-CCCF-B8B8957C41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B9383A-2692-3FF7-68BF-26978EA3F29C}"/>
              </a:ext>
            </a:extLst>
          </p:cNvPr>
          <p:cNvPicPr>
            <a:picLocks noChangeAspect="1"/>
          </p:cNvPicPr>
          <p:nvPr/>
        </p:nvPicPr>
        <p:blipFill>
          <a:blip r:embed="rId2"/>
          <a:stretch>
            <a:fillRect/>
          </a:stretch>
        </p:blipFill>
        <p:spPr>
          <a:xfrm>
            <a:off x="1154954" y="2603499"/>
            <a:ext cx="9794794" cy="3666671"/>
          </a:xfrm>
          <a:prstGeom prst="rect">
            <a:avLst/>
          </a:prstGeom>
        </p:spPr>
      </p:pic>
    </p:spTree>
    <p:extLst>
      <p:ext uri="{BB962C8B-B14F-4D97-AF65-F5344CB8AC3E}">
        <p14:creationId xmlns:p14="http://schemas.microsoft.com/office/powerpoint/2010/main" val="3561635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F4F1-36B6-21D5-2CDF-CBE6E96C8249}"/>
              </a:ext>
            </a:extLst>
          </p:cNvPr>
          <p:cNvSpPr>
            <a:spLocks noGrp="1"/>
          </p:cNvSpPr>
          <p:nvPr>
            <p:ph type="title"/>
          </p:nvPr>
        </p:nvSpPr>
        <p:spPr/>
        <p:txBody>
          <a:bodyPr/>
          <a:lstStyle/>
          <a:p>
            <a:r>
              <a:rPr lang="en-IN" dirty="0"/>
              <a:t>             Optical  </a:t>
            </a:r>
            <a:r>
              <a:rPr lang="en-IN" dirty="0" err="1"/>
              <a:t>fiber</a:t>
            </a:r>
            <a:r>
              <a:rPr lang="en-IN" dirty="0"/>
              <a:t>  cable .</a:t>
            </a:r>
          </a:p>
        </p:txBody>
      </p:sp>
      <p:sp>
        <p:nvSpPr>
          <p:cNvPr id="3" name="Content Placeholder 2">
            <a:extLst>
              <a:ext uri="{FF2B5EF4-FFF2-40B4-BE49-F238E27FC236}">
                <a16:creationId xmlns:a16="http://schemas.microsoft.com/office/drawing/2014/main" id="{E1BC3B2B-53D2-A034-A191-0D13E9F887DE}"/>
              </a:ext>
            </a:extLst>
          </p:cNvPr>
          <p:cNvSpPr>
            <a:spLocks noGrp="1"/>
          </p:cNvSpPr>
          <p:nvPr>
            <p:ph idx="1"/>
          </p:nvPr>
        </p:nvSpPr>
        <p:spPr>
          <a:xfrm>
            <a:off x="1154954" y="2603500"/>
            <a:ext cx="10255836" cy="3416300"/>
          </a:xfrm>
        </p:spPr>
        <p:txBody>
          <a:bodyPr/>
          <a:lstStyle/>
          <a:p>
            <a:pPr>
              <a:buFont typeface="Wingdings" panose="05000000000000000000" pitchFamily="2" charset="2"/>
              <a:buChar char="q"/>
            </a:pPr>
            <a:r>
              <a:rPr lang="en-US" dirty="0"/>
              <a:t>Fiber Optics is made up of a thin flexible fibers of glass or other transparent solids to transmit light signals which is used in telecommunications .</a:t>
            </a:r>
          </a:p>
          <a:p>
            <a:pPr>
              <a:buFont typeface="Wingdings" panose="05000000000000000000" pitchFamily="2" charset="2"/>
              <a:buChar char="q"/>
            </a:pPr>
            <a:r>
              <a:rPr lang="en-US" dirty="0"/>
              <a:t>Fiber-optic cables is used for  transmit data via fast-traveling pulses of light.</a:t>
            </a:r>
          </a:p>
          <a:p>
            <a:pPr marL="0" indent="0">
              <a:buNone/>
            </a:pPr>
            <a:endParaRPr lang="en-IN" dirty="0"/>
          </a:p>
        </p:txBody>
      </p:sp>
      <p:pic>
        <p:nvPicPr>
          <p:cNvPr id="4" name="Picture 3">
            <a:extLst>
              <a:ext uri="{FF2B5EF4-FFF2-40B4-BE49-F238E27FC236}">
                <a16:creationId xmlns:a16="http://schemas.microsoft.com/office/drawing/2014/main" id="{D124B620-38F1-6FC9-BF14-F301DACC0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4054607"/>
            <a:ext cx="9671849" cy="25920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3374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ACDE-6C49-DEC1-435C-49680EDD81F0}"/>
              </a:ext>
            </a:extLst>
          </p:cNvPr>
          <p:cNvSpPr>
            <a:spLocks noGrp="1"/>
          </p:cNvSpPr>
          <p:nvPr>
            <p:ph type="title"/>
          </p:nvPr>
        </p:nvSpPr>
        <p:spPr/>
        <p:txBody>
          <a:bodyPr/>
          <a:lstStyle/>
          <a:p>
            <a:r>
              <a:rPr lang="en-IN" dirty="0"/>
              <a:t>        What  is Unguided Media ?</a:t>
            </a:r>
          </a:p>
        </p:txBody>
      </p:sp>
      <p:sp>
        <p:nvSpPr>
          <p:cNvPr id="3" name="Content Placeholder 2">
            <a:extLst>
              <a:ext uri="{FF2B5EF4-FFF2-40B4-BE49-F238E27FC236}">
                <a16:creationId xmlns:a16="http://schemas.microsoft.com/office/drawing/2014/main" id="{0F98A0F8-A7C1-A4A9-EDAE-05EF89E7E063}"/>
              </a:ext>
            </a:extLst>
          </p:cNvPr>
          <p:cNvSpPr>
            <a:spLocks noGrp="1"/>
          </p:cNvSpPr>
          <p:nvPr>
            <p:ph idx="1"/>
          </p:nvPr>
        </p:nvSpPr>
        <p:spPr>
          <a:xfrm>
            <a:off x="1154954" y="2603500"/>
            <a:ext cx="10309624" cy="3416300"/>
          </a:xfrm>
        </p:spPr>
        <p:txBody>
          <a:bodyPr/>
          <a:lstStyle/>
          <a:p>
            <a:pPr algn="just"/>
            <a:r>
              <a:rPr lang="en-US" dirty="0"/>
              <a:t>Unguided media is a type of  wireless communication  which provides  flexible communication by  uses signals such as radio waves, microwaves, infrared and satellite communication. </a:t>
            </a:r>
          </a:p>
          <a:p>
            <a:pPr marL="0" indent="0">
              <a:buNone/>
            </a:pPr>
            <a:endParaRPr lang="en-IN" dirty="0"/>
          </a:p>
        </p:txBody>
      </p:sp>
      <p:pic>
        <p:nvPicPr>
          <p:cNvPr id="5" name="Picture 4">
            <a:extLst>
              <a:ext uri="{FF2B5EF4-FFF2-40B4-BE49-F238E27FC236}">
                <a16:creationId xmlns:a16="http://schemas.microsoft.com/office/drawing/2014/main" id="{22A71956-EE3D-8C31-EFBC-E000628460DE}"/>
              </a:ext>
            </a:extLst>
          </p:cNvPr>
          <p:cNvPicPr>
            <a:picLocks noChangeAspect="1"/>
          </p:cNvPicPr>
          <p:nvPr/>
        </p:nvPicPr>
        <p:blipFill>
          <a:blip r:embed="rId2"/>
          <a:stretch>
            <a:fillRect/>
          </a:stretch>
        </p:blipFill>
        <p:spPr>
          <a:xfrm>
            <a:off x="1605963" y="3909131"/>
            <a:ext cx="8706010" cy="2445565"/>
          </a:xfrm>
          <a:prstGeom prst="rect">
            <a:avLst/>
          </a:prstGeom>
        </p:spPr>
      </p:pic>
    </p:spTree>
    <p:extLst>
      <p:ext uri="{BB962C8B-B14F-4D97-AF65-F5344CB8AC3E}">
        <p14:creationId xmlns:p14="http://schemas.microsoft.com/office/powerpoint/2010/main" val="3688104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CB0B-9D29-C18D-78C0-F7ACACD79A28}"/>
              </a:ext>
            </a:extLst>
          </p:cNvPr>
          <p:cNvSpPr>
            <a:spLocks noGrp="1"/>
          </p:cNvSpPr>
          <p:nvPr>
            <p:ph type="title"/>
          </p:nvPr>
        </p:nvSpPr>
        <p:spPr/>
        <p:txBody>
          <a:bodyPr/>
          <a:lstStyle/>
          <a:p>
            <a:r>
              <a:rPr lang="en-IN" dirty="0"/>
              <a:t>     What  is Microwave  transmission ?</a:t>
            </a:r>
          </a:p>
        </p:txBody>
      </p:sp>
      <p:sp>
        <p:nvSpPr>
          <p:cNvPr id="3" name="Content Placeholder 2">
            <a:extLst>
              <a:ext uri="{FF2B5EF4-FFF2-40B4-BE49-F238E27FC236}">
                <a16:creationId xmlns:a16="http://schemas.microsoft.com/office/drawing/2014/main" id="{707F0B25-CAE0-4A98-1C1A-D255FB917B1C}"/>
              </a:ext>
            </a:extLst>
          </p:cNvPr>
          <p:cNvSpPr>
            <a:spLocks noGrp="1"/>
          </p:cNvSpPr>
          <p:nvPr>
            <p:ph idx="1"/>
          </p:nvPr>
        </p:nvSpPr>
        <p:spPr>
          <a:xfrm>
            <a:off x="1154954" y="2603500"/>
            <a:ext cx="10670774" cy="3416300"/>
          </a:xfrm>
        </p:spPr>
        <p:txBody>
          <a:bodyPr>
            <a:normAutofit lnSpcReduction="10000"/>
          </a:bodyPr>
          <a:lstStyle/>
          <a:p>
            <a:pPr algn="just"/>
            <a:r>
              <a:rPr lang="en-US" dirty="0"/>
              <a:t>Microwave transmission- It  comprises of an electromagnetic wave having a range of frequencies approximately (1-300GHz).</a:t>
            </a:r>
          </a:p>
          <a:p>
            <a:pPr algn="just"/>
            <a:endParaRPr lang="en-US" dirty="0"/>
          </a:p>
          <a:p>
            <a:pPr algn="just"/>
            <a:r>
              <a:rPr lang="en-US" b="0" i="0" dirty="0">
                <a:solidFill>
                  <a:srgbClr val="000000"/>
                </a:solidFill>
                <a:effectLst/>
                <a:latin typeface="Nunito" pitchFamily="2" charset="0"/>
              </a:rPr>
              <a:t>Microwaves travel in straight lines and therefore the narrow focus concentrates all the energy into a beam.</a:t>
            </a:r>
          </a:p>
          <a:p>
            <a:pPr marL="0" indent="0" algn="just">
              <a:buNone/>
            </a:pPr>
            <a:endParaRPr lang="en-US" b="0" i="0" dirty="0">
              <a:solidFill>
                <a:srgbClr val="000000"/>
              </a:solidFill>
              <a:effectLst/>
              <a:latin typeface="Nunito" pitchFamily="2" charset="0"/>
            </a:endParaRPr>
          </a:p>
          <a:p>
            <a:pPr algn="just"/>
            <a:r>
              <a:rPr lang="en-US" b="0" i="0" dirty="0">
                <a:solidFill>
                  <a:srgbClr val="000000"/>
                </a:solidFill>
                <a:effectLst/>
                <a:latin typeface="Nunito" pitchFamily="2" charset="0"/>
              </a:rPr>
              <a:t> In microwaves periodic repeaters are necessary for long distances and for transmitting and receiving antennas are aligned accurately.</a:t>
            </a:r>
          </a:p>
          <a:p>
            <a:pPr marL="0" indent="0" algn="just">
              <a:buNone/>
            </a:pPr>
            <a:endParaRPr lang="en-US" b="0" i="0" dirty="0">
              <a:solidFill>
                <a:srgbClr val="000000"/>
              </a:solidFill>
              <a:effectLst/>
              <a:latin typeface="Nunito" pitchFamily="2" charset="0"/>
            </a:endParaRPr>
          </a:p>
          <a:p>
            <a:pPr marL="0" indent="0" algn="just">
              <a:buNone/>
            </a:pPr>
            <a:r>
              <a:rPr lang="en-US" dirty="0">
                <a:solidFill>
                  <a:srgbClr val="000000"/>
                </a:solidFill>
                <a:latin typeface="Nunito" pitchFamily="2" charset="0"/>
              </a:rPr>
              <a:t>                                              </a:t>
            </a:r>
            <a:r>
              <a:rPr lang="en-US" b="0" i="0" dirty="0">
                <a:solidFill>
                  <a:srgbClr val="000000"/>
                </a:solidFill>
                <a:effectLst/>
                <a:latin typeface="Nunito" pitchFamily="2" charset="0"/>
              </a:rPr>
              <a:t>Example − Bluetooth technology.</a:t>
            </a:r>
          </a:p>
          <a:p>
            <a:pPr algn="just"/>
            <a:endParaRPr lang="en-US" dirty="0"/>
          </a:p>
          <a:p>
            <a:endParaRPr lang="en-IN" dirty="0"/>
          </a:p>
        </p:txBody>
      </p:sp>
    </p:spTree>
    <p:extLst>
      <p:ext uri="{BB962C8B-B14F-4D97-AF65-F5344CB8AC3E}">
        <p14:creationId xmlns:p14="http://schemas.microsoft.com/office/powerpoint/2010/main" val="2504847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CA5F-A846-E5DA-AA06-9ECD17FDC871}"/>
              </a:ext>
            </a:extLst>
          </p:cNvPr>
          <p:cNvSpPr>
            <a:spLocks noGrp="1"/>
          </p:cNvSpPr>
          <p:nvPr>
            <p:ph type="title"/>
          </p:nvPr>
        </p:nvSpPr>
        <p:spPr/>
        <p:txBody>
          <a:bodyPr/>
          <a:lstStyle/>
          <a:p>
            <a:r>
              <a:rPr lang="en-IN" dirty="0"/>
              <a:t>          Unidirectional antennas .</a:t>
            </a:r>
          </a:p>
        </p:txBody>
      </p:sp>
      <p:sp>
        <p:nvSpPr>
          <p:cNvPr id="3" name="Content Placeholder 2">
            <a:extLst>
              <a:ext uri="{FF2B5EF4-FFF2-40B4-BE49-F238E27FC236}">
                <a16:creationId xmlns:a16="http://schemas.microsoft.com/office/drawing/2014/main" id="{A3F1E7E4-E24A-AB4E-0065-660E9ABBFF7C}"/>
              </a:ext>
            </a:extLst>
          </p:cNvPr>
          <p:cNvSpPr>
            <a:spLocks noGrp="1"/>
          </p:cNvSpPr>
          <p:nvPr>
            <p:ph idx="1"/>
          </p:nvPr>
        </p:nvSpPr>
        <p:spPr>
          <a:xfrm>
            <a:off x="1154954" y="2603500"/>
            <a:ext cx="10238760" cy="3416300"/>
          </a:xfrm>
        </p:spPr>
        <p:txBody>
          <a:bodyPr/>
          <a:lstStyle/>
          <a:p>
            <a:pPr algn="just"/>
            <a:r>
              <a:rPr lang="en-US" dirty="0"/>
              <a:t>Microwaves are used for unicast communication such as cellular telephones and wireless LANs. Higher frequency ranges cannot penetrate walls . Use directional antennas -point to point line of sight communications.</a:t>
            </a:r>
          </a:p>
          <a:p>
            <a:pPr algn="just"/>
            <a:endParaRPr lang="en-US" dirty="0"/>
          </a:p>
          <a:p>
            <a:pPr algn="just"/>
            <a:endParaRPr lang="en-IN" dirty="0"/>
          </a:p>
        </p:txBody>
      </p:sp>
      <p:pic>
        <p:nvPicPr>
          <p:cNvPr id="5" name="Picture 4">
            <a:extLst>
              <a:ext uri="{FF2B5EF4-FFF2-40B4-BE49-F238E27FC236}">
                <a16:creationId xmlns:a16="http://schemas.microsoft.com/office/drawing/2014/main" id="{8A893A27-F84D-32E4-17F9-CF5C23068D08}"/>
              </a:ext>
            </a:extLst>
          </p:cNvPr>
          <p:cNvPicPr>
            <a:picLocks noChangeAspect="1"/>
          </p:cNvPicPr>
          <p:nvPr/>
        </p:nvPicPr>
        <p:blipFill>
          <a:blip r:embed="rId2"/>
          <a:stretch>
            <a:fillRect/>
          </a:stretch>
        </p:blipFill>
        <p:spPr>
          <a:xfrm>
            <a:off x="1154955" y="3891814"/>
            <a:ext cx="10238759" cy="2400130"/>
          </a:xfrm>
          <a:prstGeom prst="rect">
            <a:avLst/>
          </a:prstGeom>
        </p:spPr>
      </p:pic>
    </p:spTree>
    <p:extLst>
      <p:ext uri="{BB962C8B-B14F-4D97-AF65-F5344CB8AC3E}">
        <p14:creationId xmlns:p14="http://schemas.microsoft.com/office/powerpoint/2010/main" val="1222983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C58B-C1E1-BCB7-33BA-9ABEE2A58DD7}"/>
              </a:ext>
            </a:extLst>
          </p:cNvPr>
          <p:cNvSpPr>
            <a:spLocks noGrp="1"/>
          </p:cNvSpPr>
          <p:nvPr>
            <p:ph type="title"/>
          </p:nvPr>
        </p:nvSpPr>
        <p:spPr>
          <a:xfrm>
            <a:off x="1154954" y="580572"/>
            <a:ext cx="10122646" cy="595086"/>
          </a:xfrm>
        </p:spPr>
        <p:txBody>
          <a:bodyPr/>
          <a:lstStyle/>
          <a:p>
            <a:pPr algn="just"/>
            <a:r>
              <a:rPr lang="en-IN" sz="2000" dirty="0"/>
              <a:t>    </a:t>
            </a:r>
            <a:br>
              <a:rPr lang="en-IN" sz="2000" dirty="0"/>
            </a:br>
            <a:r>
              <a:rPr lang="en-US" sz="2000" dirty="0"/>
              <a:t>   </a:t>
            </a:r>
            <a:r>
              <a:rPr lang="en-IN" sz="2000" dirty="0"/>
              <a:t>                      Function of directional antennas.</a:t>
            </a:r>
          </a:p>
        </p:txBody>
      </p:sp>
      <p:pic>
        <p:nvPicPr>
          <p:cNvPr id="4" name="Content Placeholder 3">
            <a:extLst>
              <a:ext uri="{FF2B5EF4-FFF2-40B4-BE49-F238E27FC236}">
                <a16:creationId xmlns:a16="http://schemas.microsoft.com/office/drawing/2014/main" id="{72F488EC-41F4-45A1-09E1-E3235C170C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800" y="2460171"/>
            <a:ext cx="8128000" cy="2681968"/>
          </a:xfrm>
          <a:prstGeom prst="rect">
            <a:avLst/>
          </a:prstGeom>
        </p:spPr>
      </p:pic>
    </p:spTree>
    <p:extLst>
      <p:ext uri="{BB962C8B-B14F-4D97-AF65-F5344CB8AC3E}">
        <p14:creationId xmlns:p14="http://schemas.microsoft.com/office/powerpoint/2010/main" val="480567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B048-2BC3-3C57-8E7A-3206597BAC46}"/>
              </a:ext>
            </a:extLst>
          </p:cNvPr>
          <p:cNvSpPr>
            <a:spLocks noGrp="1"/>
          </p:cNvSpPr>
          <p:nvPr>
            <p:ph type="title"/>
          </p:nvPr>
        </p:nvSpPr>
        <p:spPr/>
        <p:txBody>
          <a:bodyPr/>
          <a:lstStyle/>
          <a:p>
            <a:r>
              <a:rPr lang="en-IN" dirty="0"/>
              <a:t>                      Radio  waves.</a:t>
            </a:r>
          </a:p>
        </p:txBody>
      </p:sp>
      <p:sp>
        <p:nvSpPr>
          <p:cNvPr id="3" name="Content Placeholder 2">
            <a:extLst>
              <a:ext uri="{FF2B5EF4-FFF2-40B4-BE49-F238E27FC236}">
                <a16:creationId xmlns:a16="http://schemas.microsoft.com/office/drawing/2014/main" id="{896DB9AD-FAE9-E559-04A4-177E9074BC41}"/>
              </a:ext>
            </a:extLst>
          </p:cNvPr>
          <p:cNvSpPr>
            <a:spLocks noGrp="1"/>
          </p:cNvSpPr>
          <p:nvPr>
            <p:ph idx="1"/>
          </p:nvPr>
        </p:nvSpPr>
        <p:spPr>
          <a:xfrm>
            <a:off x="1154954" y="2603500"/>
            <a:ext cx="10507275" cy="3416300"/>
          </a:xfrm>
        </p:spPr>
        <p:txBody>
          <a:bodyPr/>
          <a:lstStyle/>
          <a:p>
            <a:pPr algn="just"/>
            <a:r>
              <a:rPr lang="en-US" sz="1800" b="1" i="0" u="none" strike="noStrike" baseline="0" dirty="0">
                <a:solidFill>
                  <a:srgbClr val="000000"/>
                </a:solidFill>
                <a:latin typeface="Arial" panose="020B0604020202020204" pitchFamily="34" charset="0"/>
              </a:rPr>
              <a:t>Radio waves are used for multicast communications, such as radio and  television . They can penetrate through walls . Use Omni directional antennas . </a:t>
            </a:r>
          </a:p>
          <a:p>
            <a:pPr algn="just"/>
            <a:r>
              <a:rPr lang="en-US" sz="1800" b="1" i="0" u="none" strike="noStrike" baseline="0" dirty="0">
                <a:solidFill>
                  <a:srgbClr val="000000"/>
                </a:solidFill>
                <a:latin typeface="Arial" panose="020B0604020202020204" pitchFamily="34" charset="0"/>
              </a:rPr>
              <a:t>The radio waves are the low-frequency electromagnetic wave ranging from ‘3 kHz to 1GHz’. As the radio waves are having the  low-frequency waves, they can penetrate walls and you can receive signals even if you are inside the building. The radio waves are also called a  omnidirectional which means that the source transmitter transmits the radio wave in the sky and they are reflected from the sky and received by the receiving antenna.</a:t>
            </a:r>
          </a:p>
          <a:p>
            <a:endParaRPr lang="en-US" b="1" dirty="0">
              <a:solidFill>
                <a:srgbClr val="000000"/>
              </a:solidFill>
              <a:latin typeface="Arial" panose="020B0604020202020204" pitchFamily="34" charset="0"/>
            </a:endParaRPr>
          </a:p>
          <a:p>
            <a:pPr marL="0" indent="0">
              <a:buNone/>
            </a:pPr>
            <a:endParaRPr lang="en-IN" dirty="0"/>
          </a:p>
        </p:txBody>
      </p:sp>
      <p:pic>
        <p:nvPicPr>
          <p:cNvPr id="5" name="Picture 4">
            <a:extLst>
              <a:ext uri="{FF2B5EF4-FFF2-40B4-BE49-F238E27FC236}">
                <a16:creationId xmlns:a16="http://schemas.microsoft.com/office/drawing/2014/main" id="{F40394A7-5031-1D3F-7435-6AF9B70639BF}"/>
              </a:ext>
            </a:extLst>
          </p:cNvPr>
          <p:cNvPicPr>
            <a:picLocks noChangeAspect="1"/>
          </p:cNvPicPr>
          <p:nvPr/>
        </p:nvPicPr>
        <p:blipFill>
          <a:blip r:embed="rId2"/>
          <a:stretch>
            <a:fillRect/>
          </a:stretch>
        </p:blipFill>
        <p:spPr>
          <a:xfrm>
            <a:off x="4065675" y="5307980"/>
            <a:ext cx="2939970" cy="1436576"/>
          </a:xfrm>
          <a:prstGeom prst="rect">
            <a:avLst/>
          </a:prstGeom>
        </p:spPr>
      </p:pic>
    </p:spTree>
    <p:extLst>
      <p:ext uri="{BB962C8B-B14F-4D97-AF65-F5344CB8AC3E}">
        <p14:creationId xmlns:p14="http://schemas.microsoft.com/office/powerpoint/2010/main" val="255800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15E0-E2E1-6A02-ABBD-F92933F333D6}"/>
              </a:ext>
            </a:extLst>
          </p:cNvPr>
          <p:cNvSpPr>
            <a:spLocks noGrp="1"/>
          </p:cNvSpPr>
          <p:nvPr>
            <p:ph type="title"/>
          </p:nvPr>
        </p:nvSpPr>
        <p:spPr/>
        <p:txBody>
          <a:bodyPr/>
          <a:lstStyle/>
          <a:p>
            <a:r>
              <a:rPr lang="en-IN"/>
              <a:t>                   Radio  Waves.</a:t>
            </a:r>
          </a:p>
        </p:txBody>
      </p:sp>
      <p:pic>
        <p:nvPicPr>
          <p:cNvPr id="4" name="Content Placeholder 3">
            <a:extLst>
              <a:ext uri="{FF2B5EF4-FFF2-40B4-BE49-F238E27FC236}">
                <a16:creationId xmlns:a16="http://schemas.microsoft.com/office/drawing/2014/main" id="{2A7AEE52-9063-4C60-657C-AD71FA0A9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177" y="2472870"/>
            <a:ext cx="9103743" cy="39975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766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9630-A141-A66F-F5BE-E4934CF14A3E}"/>
              </a:ext>
            </a:extLst>
          </p:cNvPr>
          <p:cNvSpPr>
            <a:spLocks noGrp="1"/>
          </p:cNvSpPr>
          <p:nvPr>
            <p:ph type="title"/>
          </p:nvPr>
        </p:nvSpPr>
        <p:spPr/>
        <p:txBody>
          <a:bodyPr/>
          <a:lstStyle/>
          <a:p>
            <a:r>
              <a:rPr lang="en-IN" dirty="0"/>
              <a:t>                Causes of impairment.</a:t>
            </a:r>
          </a:p>
        </p:txBody>
      </p:sp>
      <p:pic>
        <p:nvPicPr>
          <p:cNvPr id="5" name="Content Placeholder 4">
            <a:extLst>
              <a:ext uri="{FF2B5EF4-FFF2-40B4-BE49-F238E27FC236}">
                <a16:creationId xmlns:a16="http://schemas.microsoft.com/office/drawing/2014/main" id="{17248B2D-655A-C5FD-2F7B-AE7772664401}"/>
              </a:ext>
            </a:extLst>
          </p:cNvPr>
          <p:cNvPicPr>
            <a:picLocks noGrp="1" noChangeAspect="1"/>
          </p:cNvPicPr>
          <p:nvPr>
            <p:ph idx="1"/>
          </p:nvPr>
        </p:nvPicPr>
        <p:blipFill>
          <a:blip r:embed="rId2"/>
          <a:stretch>
            <a:fillRect/>
          </a:stretch>
        </p:blipFill>
        <p:spPr>
          <a:xfrm>
            <a:off x="2712183" y="3426004"/>
            <a:ext cx="5648446" cy="1771291"/>
          </a:xfrm>
        </p:spPr>
      </p:pic>
    </p:spTree>
    <p:extLst>
      <p:ext uri="{BB962C8B-B14F-4D97-AF65-F5344CB8AC3E}">
        <p14:creationId xmlns:p14="http://schemas.microsoft.com/office/powerpoint/2010/main" val="410555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485F-E00A-64B0-1043-58A10AA1E119}"/>
              </a:ext>
            </a:extLst>
          </p:cNvPr>
          <p:cNvSpPr>
            <a:spLocks noGrp="1"/>
          </p:cNvSpPr>
          <p:nvPr>
            <p:ph type="title"/>
          </p:nvPr>
        </p:nvSpPr>
        <p:spPr/>
        <p:txBody>
          <a:bodyPr/>
          <a:lstStyle/>
          <a:p>
            <a:r>
              <a:rPr lang="en-IN" dirty="0"/>
              <a:t>         What  is infrared Transmission ? </a:t>
            </a:r>
          </a:p>
        </p:txBody>
      </p:sp>
      <p:sp>
        <p:nvSpPr>
          <p:cNvPr id="3" name="Content Placeholder 2">
            <a:extLst>
              <a:ext uri="{FF2B5EF4-FFF2-40B4-BE49-F238E27FC236}">
                <a16:creationId xmlns:a16="http://schemas.microsoft.com/office/drawing/2014/main" id="{903B5705-030F-8305-AE21-7CCBAE8007DC}"/>
              </a:ext>
            </a:extLst>
          </p:cNvPr>
          <p:cNvSpPr>
            <a:spLocks noGrp="1"/>
          </p:cNvSpPr>
          <p:nvPr>
            <p:ph idx="1"/>
          </p:nvPr>
        </p:nvSpPr>
        <p:spPr>
          <a:xfrm>
            <a:off x="1154954" y="2603500"/>
            <a:ext cx="10204422" cy="3416300"/>
          </a:xfrm>
        </p:spPr>
        <p:txBody>
          <a:bodyPr/>
          <a:lstStyle/>
          <a:p>
            <a:pPr algn="just"/>
            <a:r>
              <a:rPr lang="en-US" dirty="0"/>
              <a:t>Infrared signals can be used for short-range communication in a closed area using line-of-sight propagation.</a:t>
            </a:r>
          </a:p>
          <a:p>
            <a:pPr algn="just"/>
            <a:r>
              <a:rPr lang="en-US" dirty="0"/>
              <a:t>Infrared is used in wireless technology devices or systems that convey data through infrared radiation. </a:t>
            </a:r>
          </a:p>
          <a:p>
            <a:pPr algn="just"/>
            <a:r>
              <a:rPr lang="en-US" dirty="0"/>
              <a:t>Infrared wireless is used for medium and short range .</a:t>
            </a:r>
          </a:p>
          <a:p>
            <a:pPr marL="0" indent="0" algn="just">
              <a:buNone/>
            </a:pPr>
            <a:r>
              <a:rPr lang="en-US" dirty="0"/>
              <a:t>                                        Example of Infrared transmission </a:t>
            </a:r>
          </a:p>
          <a:p>
            <a:pPr marL="0" indent="0" algn="just">
              <a:buNone/>
            </a:pPr>
            <a:r>
              <a:rPr lang="en-US" dirty="0"/>
              <a:t>  Remote Control. The remote controls that are used to control the operation of certain </a:t>
            </a:r>
          </a:p>
          <a:p>
            <a:pPr marL="0" indent="0" algn="just">
              <a:buNone/>
            </a:pPr>
            <a:r>
              <a:rPr lang="en-US" dirty="0"/>
              <a:t>    gadgets such as televisions, stereos, toy cars, etc. </a:t>
            </a:r>
          </a:p>
          <a:p>
            <a:pPr marL="0" indent="0" algn="just">
              <a:buNone/>
            </a:pPr>
            <a:endParaRPr lang="en-IN" dirty="0"/>
          </a:p>
        </p:txBody>
      </p:sp>
    </p:spTree>
    <p:extLst>
      <p:ext uri="{BB962C8B-B14F-4D97-AF65-F5344CB8AC3E}">
        <p14:creationId xmlns:p14="http://schemas.microsoft.com/office/powerpoint/2010/main" val="103174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C659-2C7C-BFC1-B531-967F29EA8E6A}"/>
              </a:ext>
            </a:extLst>
          </p:cNvPr>
          <p:cNvSpPr>
            <a:spLocks noGrp="1"/>
          </p:cNvSpPr>
          <p:nvPr>
            <p:ph type="title"/>
          </p:nvPr>
        </p:nvSpPr>
        <p:spPr/>
        <p:txBody>
          <a:bodyPr/>
          <a:lstStyle/>
          <a:p>
            <a:r>
              <a:rPr lang="en-IN" dirty="0"/>
              <a:t>               infrared Transmission .</a:t>
            </a:r>
          </a:p>
        </p:txBody>
      </p:sp>
      <p:pic>
        <p:nvPicPr>
          <p:cNvPr id="5" name="Content Placeholder 4">
            <a:extLst>
              <a:ext uri="{FF2B5EF4-FFF2-40B4-BE49-F238E27FC236}">
                <a16:creationId xmlns:a16="http://schemas.microsoft.com/office/drawing/2014/main" id="{BD4CADFC-15E8-CACE-09B3-BF3327BF11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851" y="2603499"/>
            <a:ext cx="10937966" cy="4171769"/>
          </a:xfrm>
        </p:spPr>
      </p:pic>
    </p:spTree>
    <p:extLst>
      <p:ext uri="{BB962C8B-B14F-4D97-AF65-F5344CB8AC3E}">
        <p14:creationId xmlns:p14="http://schemas.microsoft.com/office/powerpoint/2010/main" val="714011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1B73-DF90-38A8-96A3-C2EBFE982D13}"/>
              </a:ext>
            </a:extLst>
          </p:cNvPr>
          <p:cNvSpPr>
            <a:spLocks noGrp="1"/>
          </p:cNvSpPr>
          <p:nvPr>
            <p:ph type="title"/>
          </p:nvPr>
        </p:nvSpPr>
        <p:spPr/>
        <p:txBody>
          <a:bodyPr/>
          <a:lstStyle/>
          <a:p>
            <a:r>
              <a:rPr lang="en-IN" dirty="0"/>
              <a:t>                Cabling standards.</a:t>
            </a:r>
          </a:p>
        </p:txBody>
      </p:sp>
      <p:sp>
        <p:nvSpPr>
          <p:cNvPr id="3" name="Content Placeholder 2">
            <a:extLst>
              <a:ext uri="{FF2B5EF4-FFF2-40B4-BE49-F238E27FC236}">
                <a16:creationId xmlns:a16="http://schemas.microsoft.com/office/drawing/2014/main" id="{F74CE60E-141A-2526-4FE7-0245E45F4DA0}"/>
              </a:ext>
            </a:extLst>
          </p:cNvPr>
          <p:cNvSpPr>
            <a:spLocks noGrp="1"/>
          </p:cNvSpPr>
          <p:nvPr>
            <p:ph idx="1"/>
          </p:nvPr>
        </p:nvSpPr>
        <p:spPr>
          <a:xfrm>
            <a:off x="1154954" y="2603500"/>
            <a:ext cx="10732246" cy="3416300"/>
          </a:xfrm>
        </p:spPr>
        <p:txBody>
          <a:bodyPr/>
          <a:lstStyle/>
          <a:p>
            <a:pPr algn="just"/>
            <a:r>
              <a:rPr lang="en-US" dirty="0"/>
              <a:t>What is the purpose of cabling standards?</a:t>
            </a:r>
          </a:p>
          <a:p>
            <a:pPr algn="just"/>
            <a:r>
              <a:rPr lang="en-US" dirty="0"/>
              <a:t>The main function  of Cable standards  are providing  a set of requirements, recommendations, and procedures for the design, manufacture, testing, and installation of cables which  is used  in networks .</a:t>
            </a:r>
          </a:p>
          <a:p>
            <a:pPr marL="0" indent="0">
              <a:buNone/>
            </a:pPr>
            <a:r>
              <a:rPr lang="en-US" dirty="0"/>
              <a:t>                                          Coaxial  cable  Standards </a:t>
            </a:r>
          </a:p>
          <a:p>
            <a:pPr marL="0" indent="0">
              <a:buNone/>
            </a:pPr>
            <a:endParaRPr lang="en-US" dirty="0"/>
          </a:p>
          <a:p>
            <a:endParaRPr lang="en-US" dirty="0"/>
          </a:p>
          <a:p>
            <a:endParaRPr lang="en-IN" dirty="0"/>
          </a:p>
        </p:txBody>
      </p:sp>
      <p:pic>
        <p:nvPicPr>
          <p:cNvPr id="4" name="Content Placeholder 4">
            <a:extLst>
              <a:ext uri="{FF2B5EF4-FFF2-40B4-BE49-F238E27FC236}">
                <a16:creationId xmlns:a16="http://schemas.microsoft.com/office/drawing/2014/main" id="{D76CAAC3-8AB8-05C8-4990-B91125A7BB1A}"/>
              </a:ext>
            </a:extLst>
          </p:cNvPr>
          <p:cNvPicPr>
            <a:picLocks noChangeAspect="1"/>
          </p:cNvPicPr>
          <p:nvPr/>
        </p:nvPicPr>
        <p:blipFill>
          <a:blip r:embed="rId2"/>
          <a:stretch>
            <a:fillRect/>
          </a:stretch>
        </p:blipFill>
        <p:spPr>
          <a:xfrm>
            <a:off x="1390810" y="4304371"/>
            <a:ext cx="9998301" cy="1942748"/>
          </a:xfrm>
          <a:prstGeom prst="rect">
            <a:avLst/>
          </a:prstGeom>
        </p:spPr>
      </p:pic>
    </p:spTree>
    <p:extLst>
      <p:ext uri="{BB962C8B-B14F-4D97-AF65-F5344CB8AC3E}">
        <p14:creationId xmlns:p14="http://schemas.microsoft.com/office/powerpoint/2010/main" val="984568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5C09-196D-2B94-2170-10EBE7ABD4BC}"/>
              </a:ext>
            </a:extLst>
          </p:cNvPr>
          <p:cNvSpPr>
            <a:spLocks noGrp="1"/>
          </p:cNvSpPr>
          <p:nvPr>
            <p:ph type="title"/>
          </p:nvPr>
        </p:nvSpPr>
        <p:spPr/>
        <p:txBody>
          <a:bodyPr/>
          <a:lstStyle/>
          <a:p>
            <a:r>
              <a:rPr lang="en-IN" dirty="0"/>
              <a:t>   Advantages  of  Optic  Fiber cables .</a:t>
            </a:r>
          </a:p>
        </p:txBody>
      </p:sp>
      <p:sp>
        <p:nvSpPr>
          <p:cNvPr id="3" name="Content Placeholder 2">
            <a:extLst>
              <a:ext uri="{FF2B5EF4-FFF2-40B4-BE49-F238E27FC236}">
                <a16:creationId xmlns:a16="http://schemas.microsoft.com/office/drawing/2014/main" id="{C5CC1CB9-39F0-443B-F5B1-2E03FD02D2BB}"/>
              </a:ext>
            </a:extLst>
          </p:cNvPr>
          <p:cNvSpPr>
            <a:spLocks noGrp="1"/>
          </p:cNvSpPr>
          <p:nvPr>
            <p:ph idx="1"/>
          </p:nvPr>
        </p:nvSpPr>
        <p:spPr>
          <a:xfrm>
            <a:off x="1154954" y="2423532"/>
            <a:ext cx="10866061" cy="3596268"/>
          </a:xfrm>
        </p:spPr>
        <p:txBody>
          <a:bodyPr/>
          <a:lstStyle/>
          <a:p>
            <a:r>
              <a:rPr lang="en-US" dirty="0"/>
              <a:t>FIBER OPTIC CABLE ADVANTAGES OVER COPPER:</a:t>
            </a:r>
          </a:p>
          <a:p>
            <a:r>
              <a:rPr lang="en-US" dirty="0"/>
              <a:t>SPEED: Fiber optic networks operate at high speeds - up into the gigabits</a:t>
            </a:r>
          </a:p>
          <a:p>
            <a:r>
              <a:rPr lang="en-US" dirty="0"/>
              <a:t>BANDWIDTH: large carrying capacity</a:t>
            </a:r>
          </a:p>
          <a:p>
            <a:r>
              <a:rPr lang="en-US" dirty="0"/>
              <a:t>DISTANCE: Signals can be transmitted further without needing to be "refreshed" or strengthened.</a:t>
            </a:r>
          </a:p>
          <a:p>
            <a:r>
              <a:rPr lang="en-US" dirty="0"/>
              <a:t> RESISTANCE: Greater resistance to electromagnetic noise such as radios, motors or other nearby cables.</a:t>
            </a:r>
          </a:p>
          <a:p>
            <a:r>
              <a:rPr lang="en-US" dirty="0"/>
              <a:t> MAINTENANCE: Fiber optic cables costs much less to maintain.</a:t>
            </a:r>
            <a:endParaRPr lang="en-IN" dirty="0"/>
          </a:p>
        </p:txBody>
      </p:sp>
    </p:spTree>
    <p:extLst>
      <p:ext uri="{BB962C8B-B14F-4D97-AF65-F5344CB8AC3E}">
        <p14:creationId xmlns:p14="http://schemas.microsoft.com/office/powerpoint/2010/main" val="385721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4D56-B980-393E-0960-90E417890856}"/>
              </a:ext>
            </a:extLst>
          </p:cNvPr>
          <p:cNvSpPr>
            <a:spLocks noGrp="1"/>
          </p:cNvSpPr>
          <p:nvPr>
            <p:ph type="title"/>
          </p:nvPr>
        </p:nvSpPr>
        <p:spPr/>
        <p:txBody>
          <a:bodyPr/>
          <a:lstStyle/>
          <a:p>
            <a:r>
              <a:rPr lang="en-IN" dirty="0"/>
              <a:t>            Types  of optic  Fiber cables.</a:t>
            </a:r>
          </a:p>
        </p:txBody>
      </p:sp>
      <p:sp>
        <p:nvSpPr>
          <p:cNvPr id="3" name="Content Placeholder 2">
            <a:extLst>
              <a:ext uri="{FF2B5EF4-FFF2-40B4-BE49-F238E27FC236}">
                <a16:creationId xmlns:a16="http://schemas.microsoft.com/office/drawing/2014/main" id="{9B7E5C73-C8C3-C38E-2814-18B2C4F7B0F6}"/>
              </a:ext>
            </a:extLst>
          </p:cNvPr>
          <p:cNvSpPr>
            <a:spLocks noGrp="1"/>
          </p:cNvSpPr>
          <p:nvPr>
            <p:ph idx="1"/>
          </p:nvPr>
        </p:nvSpPr>
        <p:spPr>
          <a:xfrm>
            <a:off x="1154954" y="2603500"/>
            <a:ext cx="10761983" cy="3416300"/>
          </a:xfrm>
        </p:spPr>
        <p:txBody>
          <a:bodyPr>
            <a:normAutofit fontScale="92500" lnSpcReduction="20000"/>
          </a:bodyPr>
          <a:lstStyle/>
          <a:p>
            <a:r>
              <a:rPr lang="en-US" dirty="0"/>
              <a:t>There are three types of fiber optic cable: single mode, multimode and plastic optical fiber (POF).</a:t>
            </a:r>
          </a:p>
          <a:p>
            <a:pPr marL="0" indent="0">
              <a:buNone/>
            </a:pPr>
            <a:endParaRPr lang="en-US" dirty="0"/>
          </a:p>
          <a:p>
            <a:r>
              <a:rPr lang="en-US" dirty="0"/>
              <a:t>Single-mode fiber – It  gives you a higher transmission rate and up to 50 times more distance than multimode, but it also costs more. Single-mode fiber has a much smaller core than multimode fiber-typically 5 to 10 microns. </a:t>
            </a:r>
          </a:p>
          <a:p>
            <a:pPr marL="0" indent="0">
              <a:buNone/>
            </a:pPr>
            <a:endParaRPr lang="en-US" dirty="0"/>
          </a:p>
          <a:p>
            <a:r>
              <a:rPr lang="en-US" dirty="0"/>
              <a:t>Multimode fiber gives you high bandwidth at high speeds over long distances. Light waves are dispersed into numerous paths, or modes, as they travel through the cable's core.</a:t>
            </a:r>
          </a:p>
          <a:p>
            <a:pPr marL="0" indent="0">
              <a:buNone/>
            </a:pPr>
            <a:endParaRPr lang="en-US" dirty="0"/>
          </a:p>
          <a:p>
            <a:r>
              <a:rPr lang="en-US" dirty="0"/>
              <a:t>POF is a newer plastic-based cable which promises performance similar to single mode cable, but at a lower cost.</a:t>
            </a:r>
          </a:p>
          <a:p>
            <a:pPr marL="0" indent="0">
              <a:buNone/>
            </a:pPr>
            <a:endParaRPr lang="en-IN" dirty="0"/>
          </a:p>
        </p:txBody>
      </p:sp>
    </p:spTree>
    <p:extLst>
      <p:ext uri="{BB962C8B-B14F-4D97-AF65-F5344CB8AC3E}">
        <p14:creationId xmlns:p14="http://schemas.microsoft.com/office/powerpoint/2010/main" val="45109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6191-2539-C971-1071-733288BD1EC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A304CA8-5647-52CC-F637-567EF215C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460" y="0"/>
            <a:ext cx="11783120" cy="6400800"/>
          </a:xfrm>
        </p:spPr>
      </p:pic>
    </p:spTree>
    <p:extLst>
      <p:ext uri="{BB962C8B-B14F-4D97-AF65-F5344CB8AC3E}">
        <p14:creationId xmlns:p14="http://schemas.microsoft.com/office/powerpoint/2010/main" val="327296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C1E0-BEEF-01C6-3AA9-3EBCDA9B3165}"/>
              </a:ext>
            </a:extLst>
          </p:cNvPr>
          <p:cNvSpPr>
            <a:spLocks noGrp="1"/>
          </p:cNvSpPr>
          <p:nvPr>
            <p:ph type="title"/>
          </p:nvPr>
        </p:nvSpPr>
        <p:spPr/>
        <p:txBody>
          <a:bodyPr/>
          <a:lstStyle/>
          <a:p>
            <a:r>
              <a:rPr lang="en-IN" sz="3600" b="1" dirty="0"/>
              <a:t>            </a:t>
            </a:r>
            <a:br>
              <a:rPr lang="en-IN" sz="3600" b="1" dirty="0"/>
            </a:br>
            <a:r>
              <a:rPr lang="en-IN" sz="3600" b="1" dirty="0"/>
              <a:t>               What  is Attenuation </a:t>
            </a:r>
            <a:r>
              <a:rPr lang="en-IN" b="1" dirty="0"/>
              <a:t>?</a:t>
            </a:r>
            <a:br>
              <a:rPr lang="en-IN" sz="3600" b="1" dirty="0"/>
            </a:br>
            <a:endParaRPr lang="en-IN" dirty="0"/>
          </a:p>
        </p:txBody>
      </p:sp>
      <p:sp>
        <p:nvSpPr>
          <p:cNvPr id="3" name="Content Placeholder 2">
            <a:extLst>
              <a:ext uri="{FF2B5EF4-FFF2-40B4-BE49-F238E27FC236}">
                <a16:creationId xmlns:a16="http://schemas.microsoft.com/office/drawing/2014/main" id="{7501591F-BECE-7FFC-93E8-8203EEE908AC}"/>
              </a:ext>
            </a:extLst>
          </p:cNvPr>
          <p:cNvSpPr>
            <a:spLocks noGrp="1"/>
          </p:cNvSpPr>
          <p:nvPr>
            <p:ph idx="1"/>
          </p:nvPr>
        </p:nvSpPr>
        <p:spPr>
          <a:xfrm>
            <a:off x="1154954" y="2354580"/>
            <a:ext cx="10747486" cy="3665220"/>
          </a:xfrm>
        </p:spPr>
        <p:txBody>
          <a:bodyPr>
            <a:normAutofit/>
          </a:bodyPr>
          <a:lstStyle/>
          <a:p>
            <a:pPr>
              <a:buFont typeface="Wingdings" panose="05000000000000000000" pitchFamily="2" charset="2"/>
              <a:buChar char="q"/>
            </a:pPr>
            <a:r>
              <a:rPr lang="en-IN" sz="2800" b="1" dirty="0"/>
              <a:t>Attenuation –</a:t>
            </a:r>
          </a:p>
          <a:p>
            <a:r>
              <a:rPr lang="en-IN" sz="2800" b="0" i="0" u="none" strike="noStrike" baseline="0" dirty="0">
                <a:solidFill>
                  <a:srgbClr val="000000"/>
                </a:solidFill>
                <a:latin typeface="Times New Roman" panose="02020603050405020304" pitchFamily="18" charset="0"/>
              </a:rPr>
              <a:t>Means loss of  energy-&gt;weaker signal .</a:t>
            </a:r>
          </a:p>
          <a:p>
            <a:r>
              <a:rPr lang="en-IN" sz="2800" b="0" i="0" u="none" strike="noStrike" baseline="0" dirty="0">
                <a:solidFill>
                  <a:srgbClr val="000000"/>
                </a:solidFill>
                <a:latin typeface="Times New Roman" panose="02020603050405020304" pitchFamily="18" charset="0"/>
              </a:rPr>
              <a:t>When a signal  travels through a medium Loses energy  overcoming the resistance of the medium</a:t>
            </a:r>
            <a:r>
              <a:rPr lang="en-IN" sz="2800" dirty="0">
                <a:solidFill>
                  <a:srgbClr val="000000"/>
                </a:solidFill>
                <a:latin typeface="Times New Roman" panose="02020603050405020304" pitchFamily="18" charset="0"/>
              </a:rPr>
              <a:t>.</a:t>
            </a:r>
            <a:endParaRPr lang="en-IN" sz="2800" b="0" i="0" u="none" strike="noStrike" baseline="0" dirty="0">
              <a:solidFill>
                <a:srgbClr val="000000"/>
              </a:solidFill>
              <a:latin typeface="Times New Roman" panose="02020603050405020304" pitchFamily="18" charset="0"/>
            </a:endParaRPr>
          </a:p>
          <a:p>
            <a:r>
              <a:rPr lang="en-IN" sz="2800" b="0" i="0" u="none" strike="noStrike" baseline="0" dirty="0">
                <a:solidFill>
                  <a:srgbClr val="000000"/>
                </a:solidFill>
                <a:latin typeface="Times New Roman" panose="02020603050405020304" pitchFamily="18" charset="0"/>
              </a:rPr>
              <a:t>Amplifiers are used to compensate for this loss of energy by amplifying the signal.</a:t>
            </a:r>
          </a:p>
        </p:txBody>
      </p:sp>
    </p:spTree>
    <p:extLst>
      <p:ext uri="{BB962C8B-B14F-4D97-AF65-F5344CB8AC3E}">
        <p14:creationId xmlns:p14="http://schemas.microsoft.com/office/powerpoint/2010/main" val="95415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D7E4-A194-3004-9823-533B7B734BF8}"/>
              </a:ext>
            </a:extLst>
          </p:cNvPr>
          <p:cNvSpPr>
            <a:spLocks noGrp="1"/>
          </p:cNvSpPr>
          <p:nvPr>
            <p:ph type="title"/>
          </p:nvPr>
        </p:nvSpPr>
        <p:spPr/>
        <p:txBody>
          <a:bodyPr/>
          <a:lstStyle/>
          <a:p>
            <a:r>
              <a:rPr lang="en-IN" dirty="0"/>
              <a:t>         Measurement of Attenuation .</a:t>
            </a:r>
          </a:p>
        </p:txBody>
      </p:sp>
      <p:sp>
        <p:nvSpPr>
          <p:cNvPr id="3" name="Content Placeholder 2">
            <a:extLst>
              <a:ext uri="{FF2B5EF4-FFF2-40B4-BE49-F238E27FC236}">
                <a16:creationId xmlns:a16="http://schemas.microsoft.com/office/drawing/2014/main" id="{092441F5-1B5C-FB5A-205D-CD1FEF6E67B5}"/>
              </a:ext>
            </a:extLst>
          </p:cNvPr>
          <p:cNvSpPr>
            <a:spLocks noGrp="1"/>
          </p:cNvSpPr>
          <p:nvPr>
            <p:ph idx="1"/>
          </p:nvPr>
        </p:nvSpPr>
        <p:spPr>
          <a:xfrm>
            <a:off x="1345454" y="2336800"/>
            <a:ext cx="8825659" cy="3416300"/>
          </a:xfrm>
        </p:spPr>
        <p:txBody>
          <a:bodyPr/>
          <a:lstStyle/>
          <a:p>
            <a:r>
              <a:rPr lang="en-US" sz="1800" b="0" i="0" u="none" strike="noStrike" baseline="0" dirty="0">
                <a:solidFill>
                  <a:srgbClr val="000000"/>
                </a:solidFill>
                <a:latin typeface="Times New Roman" panose="02020603050405020304" pitchFamily="18" charset="0"/>
              </a:rPr>
              <a:t>             To show the loss or gain of energy the unit “decibel” is used.</a:t>
            </a:r>
          </a:p>
          <a:p>
            <a:pPr marL="0" indent="0">
              <a:buNone/>
            </a:pPr>
            <a:r>
              <a:rPr lang="en-IN" sz="1800" b="0" i="0" u="none" strike="noStrike" baseline="0" dirty="0">
                <a:solidFill>
                  <a:srgbClr val="000000"/>
                </a:solidFill>
                <a:latin typeface="Times New Roman" panose="02020603050405020304" pitchFamily="18" charset="0"/>
              </a:rPr>
              <a:t>                                         dB = 10log10P2/P1</a:t>
            </a:r>
          </a:p>
          <a:p>
            <a:pPr marL="0" indent="0">
              <a:buNone/>
            </a:pPr>
            <a:r>
              <a:rPr lang="en-IN" sz="1800" b="0" i="0" u="none" strike="noStrike" baseline="0" dirty="0">
                <a:solidFill>
                  <a:srgbClr val="000000"/>
                </a:solidFill>
                <a:latin typeface="Times New Roman" panose="02020603050405020304" pitchFamily="18" charset="0"/>
              </a:rPr>
              <a:t>                                          P1-input signal</a:t>
            </a:r>
          </a:p>
          <a:p>
            <a:pPr marL="0" indent="0">
              <a:buNone/>
            </a:pPr>
            <a:r>
              <a:rPr lang="en-IN" sz="1800" b="0" i="0" u="none" strike="noStrike" baseline="0" dirty="0">
                <a:solidFill>
                  <a:srgbClr val="000000"/>
                </a:solidFill>
                <a:latin typeface="Times New Roman" panose="02020603050405020304" pitchFamily="18" charset="0"/>
              </a:rPr>
              <a:t>                                         P2-output signal.</a:t>
            </a:r>
          </a:p>
          <a:p>
            <a:pPr marL="0" indent="0">
              <a:buNone/>
            </a:pPr>
            <a:endParaRPr lang="en-IN" dirty="0"/>
          </a:p>
        </p:txBody>
      </p:sp>
      <p:pic>
        <p:nvPicPr>
          <p:cNvPr id="5" name="Picture 4">
            <a:extLst>
              <a:ext uri="{FF2B5EF4-FFF2-40B4-BE49-F238E27FC236}">
                <a16:creationId xmlns:a16="http://schemas.microsoft.com/office/drawing/2014/main" id="{F32E51EB-CB61-A377-0CC4-5BAAF4F4C861}"/>
              </a:ext>
            </a:extLst>
          </p:cNvPr>
          <p:cNvPicPr>
            <a:picLocks noChangeAspect="1"/>
          </p:cNvPicPr>
          <p:nvPr/>
        </p:nvPicPr>
        <p:blipFill>
          <a:blip r:embed="rId2"/>
          <a:stretch>
            <a:fillRect/>
          </a:stretch>
        </p:blipFill>
        <p:spPr>
          <a:xfrm>
            <a:off x="510540" y="4044950"/>
            <a:ext cx="10942319" cy="2702943"/>
          </a:xfrm>
          <a:prstGeom prst="rect">
            <a:avLst/>
          </a:prstGeom>
        </p:spPr>
      </p:pic>
    </p:spTree>
    <p:extLst>
      <p:ext uri="{BB962C8B-B14F-4D97-AF65-F5344CB8AC3E}">
        <p14:creationId xmlns:p14="http://schemas.microsoft.com/office/powerpoint/2010/main" val="271358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6337C-C1E0-9733-07D8-38DE1E962870}"/>
              </a:ext>
            </a:extLst>
          </p:cNvPr>
          <p:cNvSpPr>
            <a:spLocks noGrp="1"/>
          </p:cNvSpPr>
          <p:nvPr>
            <p:ph type="title"/>
          </p:nvPr>
        </p:nvSpPr>
        <p:spPr/>
        <p:txBody>
          <a:bodyPr/>
          <a:lstStyle/>
          <a:p>
            <a:r>
              <a:rPr lang="en-IN" dirty="0"/>
              <a:t>           Example  of </a:t>
            </a:r>
            <a:r>
              <a:rPr lang="en-IN" sz="3600" b="1" dirty="0"/>
              <a:t>Attenuation</a:t>
            </a:r>
            <a:r>
              <a:rPr lang="en-IN" dirty="0"/>
              <a:t> .</a:t>
            </a:r>
          </a:p>
        </p:txBody>
      </p:sp>
      <p:pic>
        <p:nvPicPr>
          <p:cNvPr id="5" name="Content Placeholder 4">
            <a:extLst>
              <a:ext uri="{FF2B5EF4-FFF2-40B4-BE49-F238E27FC236}">
                <a16:creationId xmlns:a16="http://schemas.microsoft.com/office/drawing/2014/main" id="{A512D82D-8E94-8921-8F4A-BDDDB6810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178" y="2603500"/>
            <a:ext cx="7593874" cy="3416300"/>
          </a:xfrm>
        </p:spPr>
      </p:pic>
    </p:spTree>
    <p:extLst>
      <p:ext uri="{BB962C8B-B14F-4D97-AF65-F5344CB8AC3E}">
        <p14:creationId xmlns:p14="http://schemas.microsoft.com/office/powerpoint/2010/main" val="345475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9AF0-FBC5-3786-75A9-324C2FE1A3A4}"/>
              </a:ext>
            </a:extLst>
          </p:cNvPr>
          <p:cNvSpPr>
            <a:spLocks noGrp="1"/>
          </p:cNvSpPr>
          <p:nvPr>
            <p:ph type="title"/>
          </p:nvPr>
        </p:nvSpPr>
        <p:spPr/>
        <p:txBody>
          <a:bodyPr/>
          <a:lstStyle/>
          <a:p>
            <a:r>
              <a:rPr lang="en-IN" dirty="0"/>
              <a:t>                       Distortion.</a:t>
            </a:r>
          </a:p>
        </p:txBody>
      </p:sp>
      <p:sp>
        <p:nvSpPr>
          <p:cNvPr id="3" name="Content Placeholder 2">
            <a:extLst>
              <a:ext uri="{FF2B5EF4-FFF2-40B4-BE49-F238E27FC236}">
                <a16:creationId xmlns:a16="http://schemas.microsoft.com/office/drawing/2014/main" id="{FD449102-56C4-0F4E-9346-1816E183080A}"/>
              </a:ext>
            </a:extLst>
          </p:cNvPr>
          <p:cNvSpPr>
            <a:spLocks noGrp="1"/>
          </p:cNvSpPr>
          <p:nvPr>
            <p:ph idx="1"/>
          </p:nvPr>
        </p:nvSpPr>
        <p:spPr>
          <a:xfrm>
            <a:off x="1154954" y="2603500"/>
            <a:ext cx="10427446" cy="3416300"/>
          </a:xfrm>
        </p:spPr>
        <p:txBody>
          <a:bodyPr/>
          <a:lstStyle/>
          <a:p>
            <a:pPr algn="just">
              <a:buFont typeface="Wingdings" panose="05000000000000000000" pitchFamily="2" charset="2"/>
              <a:buChar char="q"/>
            </a:pPr>
            <a:r>
              <a:rPr lang="en-US" dirty="0"/>
              <a:t>Distortion  is defined  as  when the signal  can change its form or shape.</a:t>
            </a:r>
          </a:p>
          <a:p>
            <a:pPr marL="0" indent="0" algn="just">
              <a:buNone/>
            </a:pPr>
            <a:endParaRPr lang="en-US" dirty="0"/>
          </a:p>
          <a:p>
            <a:pPr algn="just">
              <a:buFont typeface="Wingdings" panose="05000000000000000000" pitchFamily="2" charset="2"/>
              <a:buChar char="q"/>
            </a:pPr>
            <a:r>
              <a:rPr lang="en-US" dirty="0"/>
              <a:t> It can occur in a composite signal made of different frequencies. Each signal component has its own propagation speed  through a medium and, therefore, its own delay in arriving at the final destination.</a:t>
            </a:r>
          </a:p>
          <a:p>
            <a:pPr marL="0" indent="0" algn="just">
              <a:buNone/>
            </a:pPr>
            <a:r>
              <a:rPr lang="en-US" dirty="0"/>
              <a:t>                                                                        Or</a:t>
            </a:r>
          </a:p>
          <a:p>
            <a:pPr marL="0" indent="0" algn="just">
              <a:buNone/>
            </a:pPr>
            <a:endParaRPr lang="en-US" dirty="0"/>
          </a:p>
          <a:p>
            <a:pPr algn="just">
              <a:buFont typeface="Wingdings" panose="05000000000000000000" pitchFamily="2" charset="2"/>
              <a:buChar char="q"/>
            </a:pPr>
            <a:r>
              <a:rPr lang="en-US" dirty="0"/>
              <a:t>Distortion describes an interruption of transmitting signals that cause an unclear reception.</a:t>
            </a:r>
            <a:endParaRPr lang="en-IN" dirty="0"/>
          </a:p>
        </p:txBody>
      </p:sp>
    </p:spTree>
    <p:extLst>
      <p:ext uri="{BB962C8B-B14F-4D97-AF65-F5344CB8AC3E}">
        <p14:creationId xmlns:p14="http://schemas.microsoft.com/office/powerpoint/2010/main" val="403594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E63E-6310-EACE-8A4E-9B32BAC77A27}"/>
              </a:ext>
            </a:extLst>
          </p:cNvPr>
          <p:cNvSpPr>
            <a:spLocks noGrp="1"/>
          </p:cNvSpPr>
          <p:nvPr>
            <p:ph type="title"/>
          </p:nvPr>
        </p:nvSpPr>
        <p:spPr/>
        <p:txBody>
          <a:bodyPr/>
          <a:lstStyle/>
          <a:p>
            <a:r>
              <a:rPr lang="en-IN" dirty="0"/>
              <a:t>                       Distortion.</a:t>
            </a:r>
          </a:p>
        </p:txBody>
      </p:sp>
      <p:pic>
        <p:nvPicPr>
          <p:cNvPr id="5" name="Content Placeholder 4">
            <a:extLst>
              <a:ext uri="{FF2B5EF4-FFF2-40B4-BE49-F238E27FC236}">
                <a16:creationId xmlns:a16="http://schemas.microsoft.com/office/drawing/2014/main" id="{EEBEA8A7-ACFB-6126-E19A-A6E00FFAE99B}"/>
              </a:ext>
            </a:extLst>
          </p:cNvPr>
          <p:cNvPicPr>
            <a:picLocks noGrp="1" noChangeAspect="1"/>
          </p:cNvPicPr>
          <p:nvPr>
            <p:ph idx="1"/>
          </p:nvPr>
        </p:nvPicPr>
        <p:blipFill>
          <a:blip r:embed="rId2"/>
          <a:stretch>
            <a:fillRect/>
          </a:stretch>
        </p:blipFill>
        <p:spPr>
          <a:xfrm>
            <a:off x="1155700" y="2631287"/>
            <a:ext cx="8761413" cy="3360725"/>
          </a:xfrm>
        </p:spPr>
      </p:pic>
    </p:spTree>
    <p:extLst>
      <p:ext uri="{BB962C8B-B14F-4D97-AF65-F5344CB8AC3E}">
        <p14:creationId xmlns:p14="http://schemas.microsoft.com/office/powerpoint/2010/main" val="670338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415</TotalTime>
  <Words>1886</Words>
  <Application>Microsoft Office PowerPoint</Application>
  <PresentationFormat>Widescreen</PresentationFormat>
  <Paragraphs>156</Paragraphs>
  <Slides>45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Century Gothic</vt:lpstr>
      <vt:lpstr>inter-bold</vt:lpstr>
      <vt:lpstr>inter-regular</vt:lpstr>
      <vt:lpstr>Nunito</vt:lpstr>
      <vt:lpstr>Times New Roman</vt:lpstr>
      <vt:lpstr>Wingdings</vt:lpstr>
      <vt:lpstr>Wingdings 3</vt:lpstr>
      <vt:lpstr>Ion Boardroom</vt:lpstr>
      <vt:lpstr>                                 Lec  -10</vt:lpstr>
      <vt:lpstr>       What  is  Transmission  media and Transmission Impairments and Performance ?</vt:lpstr>
      <vt:lpstr>            What  is Transmission Impairment ? </vt:lpstr>
      <vt:lpstr>                Causes of impairment.</vt:lpstr>
      <vt:lpstr>                            What  is Attenuation ? </vt:lpstr>
      <vt:lpstr>         Measurement of Attenuation .</vt:lpstr>
      <vt:lpstr>           Example  of Attenuation .</vt:lpstr>
      <vt:lpstr>                       Distortion.</vt:lpstr>
      <vt:lpstr>                       Distortion.</vt:lpstr>
      <vt:lpstr>           What is Noise Impairment? </vt:lpstr>
      <vt:lpstr>             Types  of  Noise Impairment?  </vt:lpstr>
      <vt:lpstr>Transmission Impairments and Performance .</vt:lpstr>
      <vt:lpstr>Types  of measures  to check performance. </vt:lpstr>
      <vt:lpstr>  What is Throughput and Network latency ?</vt:lpstr>
      <vt:lpstr>Difference  between  latency , Throught put and                                     Bandwidth.</vt:lpstr>
      <vt:lpstr>            What is Transmission Media  ?</vt:lpstr>
      <vt:lpstr>        Types  of  Transmission  media .</vt:lpstr>
      <vt:lpstr>             Twisted-Pair Cable.</vt:lpstr>
      <vt:lpstr>              UTP and STP cables .</vt:lpstr>
      <vt:lpstr>                   Shielded Twisted-Pair Cable . •</vt:lpstr>
      <vt:lpstr>Difference  between  Shielded and Unshielded                          Twisted pair  cable .</vt:lpstr>
      <vt:lpstr>What are Advantages and disadvantages                                 of STP ?</vt:lpstr>
      <vt:lpstr>         Unshielded Twisted pair  cable .</vt:lpstr>
      <vt:lpstr>       Unshielded Twisted pair  cable.</vt:lpstr>
      <vt:lpstr>                   Coaxial  cable .</vt:lpstr>
      <vt:lpstr>          Structure  of coaxial  cable .</vt:lpstr>
      <vt:lpstr>Standard  cable Types  of Coaxial   cable.</vt:lpstr>
      <vt:lpstr>             What  is  coaxial cable ?</vt:lpstr>
      <vt:lpstr>          Types  of coaxial  cable .</vt:lpstr>
      <vt:lpstr>         Advantages of coaxial cable .</vt:lpstr>
      <vt:lpstr>        What   is  optical  fiber  cable ?</vt:lpstr>
      <vt:lpstr>        What  is optical  fiber  cable ? </vt:lpstr>
      <vt:lpstr>             Optical  fiber  cable .</vt:lpstr>
      <vt:lpstr>        What  is Unguided Media ?</vt:lpstr>
      <vt:lpstr>     What  is Microwave  transmission ?</vt:lpstr>
      <vt:lpstr>          Unidirectional antennas .</vt:lpstr>
      <vt:lpstr>                              Function of directional antennas.</vt:lpstr>
      <vt:lpstr>                      Radio  waves.</vt:lpstr>
      <vt:lpstr>                   Radio  Waves.</vt:lpstr>
      <vt:lpstr>         What  is infrared Transmission ? </vt:lpstr>
      <vt:lpstr>               infrared Transmission .</vt:lpstr>
      <vt:lpstr>                Cabling standards.</vt:lpstr>
      <vt:lpstr>   Advantages  of  Optic  Fiber cables .</vt:lpstr>
      <vt:lpstr>            Types  of optic  Fiber cables.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Malik</dc:creator>
  <cp:lastModifiedBy>Mohit Malik</cp:lastModifiedBy>
  <cp:revision>5</cp:revision>
  <dcterms:created xsi:type="dcterms:W3CDTF">2023-08-20T03:48:56Z</dcterms:created>
  <dcterms:modified xsi:type="dcterms:W3CDTF">2023-08-26T14:52:42Z</dcterms:modified>
</cp:coreProperties>
</file>